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gif" ContentType="image/gif"/>
  <Default Extension="png" ContentType="image/png"/>
  <Default Extension="bin" ContentType="application/vnd.openxmlformats-officedocument.oleObjec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93455" r:id="rId4"/>
  </p:sldMasterIdLst>
  <p:notesMasterIdLst>
    <p:notesMasterId r:id="rId58"/>
  </p:notesMasterIdLst>
  <p:handoutMasterIdLst>
    <p:handoutMasterId r:id="rId59"/>
  </p:handoutMasterIdLst>
  <p:sldIdLst>
    <p:sldId id="256" r:id="rId5"/>
    <p:sldId id="271" r:id="rId6"/>
    <p:sldId id="316" r:id="rId7"/>
    <p:sldId id="385" r:id="rId8"/>
    <p:sldId id="386" r:id="rId9"/>
    <p:sldId id="317" r:id="rId10"/>
    <p:sldId id="350" r:id="rId11"/>
    <p:sldId id="320" r:id="rId12"/>
    <p:sldId id="321" r:id="rId13"/>
    <p:sldId id="322" r:id="rId14"/>
    <p:sldId id="392" r:id="rId15"/>
    <p:sldId id="374" r:id="rId16"/>
    <p:sldId id="324" r:id="rId17"/>
    <p:sldId id="387" r:id="rId18"/>
    <p:sldId id="334" r:id="rId19"/>
    <p:sldId id="384" r:id="rId20"/>
    <p:sldId id="326" r:id="rId21"/>
    <p:sldId id="325" r:id="rId22"/>
    <p:sldId id="328" r:id="rId23"/>
    <p:sldId id="331" r:id="rId24"/>
    <p:sldId id="329" r:id="rId25"/>
    <p:sldId id="333" r:id="rId26"/>
    <p:sldId id="351" r:id="rId27"/>
    <p:sldId id="352" r:id="rId28"/>
    <p:sldId id="353" r:id="rId29"/>
    <p:sldId id="354" r:id="rId30"/>
    <p:sldId id="355" r:id="rId31"/>
    <p:sldId id="356" r:id="rId32"/>
    <p:sldId id="381" r:id="rId33"/>
    <p:sldId id="341" r:id="rId34"/>
    <p:sldId id="343" r:id="rId35"/>
    <p:sldId id="363" r:id="rId36"/>
    <p:sldId id="340" r:id="rId37"/>
    <p:sldId id="364" r:id="rId38"/>
    <p:sldId id="365" r:id="rId39"/>
    <p:sldId id="346" r:id="rId40"/>
    <p:sldId id="393" r:id="rId41"/>
    <p:sldId id="366" r:id="rId42"/>
    <p:sldId id="367" r:id="rId43"/>
    <p:sldId id="358" r:id="rId44"/>
    <p:sldId id="371" r:id="rId45"/>
    <p:sldId id="359" r:id="rId46"/>
    <p:sldId id="394" r:id="rId47"/>
    <p:sldId id="369" r:id="rId48"/>
    <p:sldId id="360" r:id="rId49"/>
    <p:sldId id="389" r:id="rId50"/>
    <p:sldId id="370" r:id="rId51"/>
    <p:sldId id="361" r:id="rId52"/>
    <p:sldId id="362" r:id="rId53"/>
    <p:sldId id="395" r:id="rId54"/>
    <p:sldId id="315" r:id="rId55"/>
    <p:sldId id="391" r:id="rId56"/>
    <p:sldId id="388" r:id="rId57"/>
  </p:sldIdLst>
  <p:sldSz cx="14630400" cy="8229600"/>
  <p:notesSz cx="6858000" cy="9144000"/>
  <p:defaultTextStyle>
    <a:defPPr>
      <a:defRPr lang="en-US"/>
    </a:defPPr>
    <a:lvl1pPr marL="0" algn="l" defTabSz="653110" rtl="0" eaLnBrk="1" latinLnBrk="0" hangingPunct="1">
      <a:defRPr sz="2571" kern="1200">
        <a:solidFill>
          <a:schemeClr val="tx1"/>
        </a:solidFill>
        <a:latin typeface="+mn-lt"/>
        <a:ea typeface="+mn-ea"/>
        <a:cs typeface="+mn-cs"/>
      </a:defRPr>
    </a:lvl1pPr>
    <a:lvl2pPr marL="653110" algn="l" defTabSz="653110" rtl="0" eaLnBrk="1" latinLnBrk="0" hangingPunct="1">
      <a:defRPr sz="2571" kern="1200">
        <a:solidFill>
          <a:schemeClr val="tx1"/>
        </a:solidFill>
        <a:latin typeface="+mn-lt"/>
        <a:ea typeface="+mn-ea"/>
        <a:cs typeface="+mn-cs"/>
      </a:defRPr>
    </a:lvl2pPr>
    <a:lvl3pPr marL="1306220" algn="l" defTabSz="653110" rtl="0" eaLnBrk="1" latinLnBrk="0" hangingPunct="1">
      <a:defRPr sz="2571" kern="1200">
        <a:solidFill>
          <a:schemeClr val="tx1"/>
        </a:solidFill>
        <a:latin typeface="+mn-lt"/>
        <a:ea typeface="+mn-ea"/>
        <a:cs typeface="+mn-cs"/>
      </a:defRPr>
    </a:lvl3pPr>
    <a:lvl4pPr marL="1959331" algn="l" defTabSz="653110" rtl="0" eaLnBrk="1" latinLnBrk="0" hangingPunct="1">
      <a:defRPr sz="2571" kern="1200">
        <a:solidFill>
          <a:schemeClr val="tx1"/>
        </a:solidFill>
        <a:latin typeface="+mn-lt"/>
        <a:ea typeface="+mn-ea"/>
        <a:cs typeface="+mn-cs"/>
      </a:defRPr>
    </a:lvl4pPr>
    <a:lvl5pPr marL="2612441" algn="l" defTabSz="653110" rtl="0" eaLnBrk="1" latinLnBrk="0" hangingPunct="1">
      <a:defRPr sz="2571" kern="1200">
        <a:solidFill>
          <a:schemeClr val="tx1"/>
        </a:solidFill>
        <a:latin typeface="+mn-lt"/>
        <a:ea typeface="+mn-ea"/>
        <a:cs typeface="+mn-cs"/>
      </a:defRPr>
    </a:lvl5pPr>
    <a:lvl6pPr marL="3265551" algn="l" defTabSz="653110" rtl="0" eaLnBrk="1" latinLnBrk="0" hangingPunct="1">
      <a:defRPr sz="2571" kern="1200">
        <a:solidFill>
          <a:schemeClr val="tx1"/>
        </a:solidFill>
        <a:latin typeface="+mn-lt"/>
        <a:ea typeface="+mn-ea"/>
        <a:cs typeface="+mn-cs"/>
      </a:defRPr>
    </a:lvl6pPr>
    <a:lvl7pPr marL="3918661" algn="l" defTabSz="653110" rtl="0" eaLnBrk="1" latinLnBrk="0" hangingPunct="1">
      <a:defRPr sz="2571" kern="1200">
        <a:solidFill>
          <a:schemeClr val="tx1"/>
        </a:solidFill>
        <a:latin typeface="+mn-lt"/>
        <a:ea typeface="+mn-ea"/>
        <a:cs typeface="+mn-cs"/>
      </a:defRPr>
    </a:lvl7pPr>
    <a:lvl8pPr marL="4571771" algn="l" defTabSz="653110" rtl="0" eaLnBrk="1" latinLnBrk="0" hangingPunct="1">
      <a:defRPr sz="2571" kern="1200">
        <a:solidFill>
          <a:schemeClr val="tx1"/>
        </a:solidFill>
        <a:latin typeface="+mn-lt"/>
        <a:ea typeface="+mn-ea"/>
        <a:cs typeface="+mn-cs"/>
      </a:defRPr>
    </a:lvl8pPr>
    <a:lvl9pPr marL="5224882" algn="l" defTabSz="653110" rtl="0" eaLnBrk="1" latinLnBrk="0" hangingPunct="1">
      <a:defRPr sz="257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0" userDrawn="1">
          <p15:clr>
            <a:srgbClr val="A4A3A4"/>
          </p15:clr>
        </p15:guide>
        <p15:guide id="2" pos="504" userDrawn="1">
          <p15:clr>
            <a:srgbClr val="A4A3A4"/>
          </p15:clr>
        </p15:guide>
        <p15:guide id="3" pos="47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1BD"/>
    <a:srgbClr val="FEC309"/>
    <a:srgbClr val="083F1D"/>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75" autoAdjust="0"/>
    <p:restoredTop sz="87739"/>
  </p:normalViewPr>
  <p:slideViewPr>
    <p:cSldViewPr snapToGrid="0" snapToObjects="1">
      <p:cViewPr>
        <p:scale>
          <a:sx n="75" d="100"/>
          <a:sy n="75" d="100"/>
        </p:scale>
        <p:origin x="488" y="256"/>
      </p:cViewPr>
      <p:guideLst>
        <p:guide orient="horz" pos="3360"/>
        <p:guide pos="504"/>
        <p:guide pos="4728"/>
      </p:guideLst>
    </p:cSldViewPr>
  </p:slideViewPr>
  <p:outlineViewPr>
    <p:cViewPr>
      <p:scale>
        <a:sx n="33" d="100"/>
        <a:sy n="33" d="100"/>
      </p:scale>
      <p:origin x="0" y="-4000"/>
    </p:cViewPr>
  </p:outlin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tableStyles" Target="tableStyles.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notesMaster" Target="notesMasters/notesMaster1.xml"/><Relationship Id="rId59" Type="http://schemas.openxmlformats.org/officeDocument/2006/relationships/handoutMaster" Target="handoutMasters/handoutMaster1.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 Id="rId2" Type="http://schemas.openxmlformats.org/officeDocument/2006/relationships/image" Target="../media/image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A9BA88F-C5A4-B243-82CE-8CA7D3D9A666}" type="datetimeFigureOut">
              <a:rPr lang="en-US" smtClean="0"/>
              <a:t>11/23/15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1F34E97-6C53-3244-BCF6-D9417EB3F8BE}" type="slidenum">
              <a:rPr lang="en-US" smtClean="0"/>
              <a:t>‹#›</a:t>
            </a:fld>
            <a:endParaRPr lang="en-US"/>
          </a:p>
        </p:txBody>
      </p:sp>
    </p:spTree>
    <p:extLst>
      <p:ext uri="{BB962C8B-B14F-4D97-AF65-F5344CB8AC3E}">
        <p14:creationId xmlns:p14="http://schemas.microsoft.com/office/powerpoint/2010/main" val="2603978896"/>
      </p:ext>
    </p:extLst>
  </p:cSld>
  <p:clrMap bg1="lt1" tx1="dk1" bg2="lt2" tx2="dk2" accent1="accent1" accent2="accent2" accent3="accent3" accent4="accent4" accent5="accent5" accent6="accent6" hlink="hlink" folHlink="folHlink"/>
  <p:hf hdr="0" ftr="0" dt="0"/>
</p:handoutMaster>
</file>

<file path=ppt/media/image1.png>
</file>

<file path=ppt/media/image10.tiff>
</file>

<file path=ppt/media/image11.png>
</file>

<file path=ppt/media/image12.png>
</file>

<file path=ppt/media/image120.png>
</file>

<file path=ppt/media/image15.png>
</file>

<file path=ppt/media/image16.png>
</file>

<file path=ppt/media/image17.png>
</file>

<file path=ppt/media/image18.png>
</file>

<file path=ppt/media/image2.jpeg>
</file>

<file path=ppt/media/image22.png>
</file>

<file path=ppt/media/image23.png>
</file>

<file path=ppt/media/image24.png>
</file>

<file path=ppt/media/image25.tiff>
</file>

<file path=ppt/media/image26.png>
</file>

<file path=ppt/media/image27.png>
</file>

<file path=ppt/media/image28.png>
</file>

<file path=ppt/media/image3.jpeg>
</file>

<file path=ppt/media/image4.gif>
</file>

<file path=ppt/media/image5.png>
</file>

<file path=ppt/media/image6.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AC9AC9-A472-EA4B-9642-572657E826B5}" type="datetimeFigureOut">
              <a:rPr lang="en-US" smtClean="0"/>
              <a:t>11/23/15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ACCE9F-247E-DF4D-B70D-26F8B098E4AC}" type="slidenum">
              <a:rPr lang="en-US" smtClean="0"/>
              <a:t>‹#›</a:t>
            </a:fld>
            <a:endParaRPr lang="en-US"/>
          </a:p>
        </p:txBody>
      </p:sp>
    </p:spTree>
    <p:extLst>
      <p:ext uri="{BB962C8B-B14F-4D97-AF65-F5344CB8AC3E}">
        <p14:creationId xmlns:p14="http://schemas.microsoft.com/office/powerpoint/2010/main" val="3535759901"/>
      </p:ext>
    </p:extLst>
  </p:cSld>
  <p:clrMap bg1="lt1" tx1="dk1" bg2="lt2" tx2="dk2" accent1="accent1" accent2="accent2" accent3="accent3" accent4="accent4" accent5="accent5" accent6="accent6" hlink="hlink" folHlink="folHlink"/>
  <p:hf hdr="0" ftr="0" dt="0"/>
  <p:notesStyle>
    <a:lvl1pPr marL="0" algn="l" defTabSz="653110" rtl="0" eaLnBrk="1" latinLnBrk="0" hangingPunct="1">
      <a:defRPr sz="1714" kern="1200">
        <a:solidFill>
          <a:schemeClr val="tx1"/>
        </a:solidFill>
        <a:latin typeface="+mn-lt"/>
        <a:ea typeface="+mn-ea"/>
        <a:cs typeface="+mn-cs"/>
      </a:defRPr>
    </a:lvl1pPr>
    <a:lvl2pPr marL="653110" algn="l" defTabSz="653110" rtl="0" eaLnBrk="1" latinLnBrk="0" hangingPunct="1">
      <a:defRPr sz="1714" kern="1200">
        <a:solidFill>
          <a:schemeClr val="tx1"/>
        </a:solidFill>
        <a:latin typeface="+mn-lt"/>
        <a:ea typeface="+mn-ea"/>
        <a:cs typeface="+mn-cs"/>
      </a:defRPr>
    </a:lvl2pPr>
    <a:lvl3pPr marL="1306220" algn="l" defTabSz="653110" rtl="0" eaLnBrk="1" latinLnBrk="0" hangingPunct="1">
      <a:defRPr sz="1714" kern="1200">
        <a:solidFill>
          <a:schemeClr val="tx1"/>
        </a:solidFill>
        <a:latin typeface="+mn-lt"/>
        <a:ea typeface="+mn-ea"/>
        <a:cs typeface="+mn-cs"/>
      </a:defRPr>
    </a:lvl3pPr>
    <a:lvl4pPr marL="1959331" algn="l" defTabSz="653110" rtl="0" eaLnBrk="1" latinLnBrk="0" hangingPunct="1">
      <a:defRPr sz="1714" kern="1200">
        <a:solidFill>
          <a:schemeClr val="tx1"/>
        </a:solidFill>
        <a:latin typeface="+mn-lt"/>
        <a:ea typeface="+mn-ea"/>
        <a:cs typeface="+mn-cs"/>
      </a:defRPr>
    </a:lvl4pPr>
    <a:lvl5pPr marL="2612441" algn="l" defTabSz="653110" rtl="0" eaLnBrk="1" latinLnBrk="0" hangingPunct="1">
      <a:defRPr sz="1714" kern="1200">
        <a:solidFill>
          <a:schemeClr val="tx1"/>
        </a:solidFill>
        <a:latin typeface="+mn-lt"/>
        <a:ea typeface="+mn-ea"/>
        <a:cs typeface="+mn-cs"/>
      </a:defRPr>
    </a:lvl5pPr>
    <a:lvl6pPr marL="3265551" algn="l" defTabSz="653110" rtl="0" eaLnBrk="1" latinLnBrk="0" hangingPunct="1">
      <a:defRPr sz="1714" kern="1200">
        <a:solidFill>
          <a:schemeClr val="tx1"/>
        </a:solidFill>
        <a:latin typeface="+mn-lt"/>
        <a:ea typeface="+mn-ea"/>
        <a:cs typeface="+mn-cs"/>
      </a:defRPr>
    </a:lvl6pPr>
    <a:lvl7pPr marL="3918661" algn="l" defTabSz="653110" rtl="0" eaLnBrk="1" latinLnBrk="0" hangingPunct="1">
      <a:defRPr sz="1714" kern="1200">
        <a:solidFill>
          <a:schemeClr val="tx1"/>
        </a:solidFill>
        <a:latin typeface="+mn-lt"/>
        <a:ea typeface="+mn-ea"/>
        <a:cs typeface="+mn-cs"/>
      </a:defRPr>
    </a:lvl7pPr>
    <a:lvl8pPr marL="4571771" algn="l" defTabSz="653110" rtl="0" eaLnBrk="1" latinLnBrk="0" hangingPunct="1">
      <a:defRPr sz="1714" kern="1200">
        <a:solidFill>
          <a:schemeClr val="tx1"/>
        </a:solidFill>
        <a:latin typeface="+mn-lt"/>
        <a:ea typeface="+mn-ea"/>
        <a:cs typeface="+mn-cs"/>
      </a:defRPr>
    </a:lvl8pPr>
    <a:lvl9pPr marL="5224882" algn="l" defTabSz="653110" rtl="0" eaLnBrk="1" latinLnBrk="0" hangingPunct="1">
      <a:defRPr sz="171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Our study was motivated by the fact that power is becoming a leading design constraint in HPC</a:t>
            </a:r>
            <a:r>
              <a:rPr lang="is-IS" dirty="0" smtClean="0"/>
              <a:t>..</a:t>
            </a:r>
          </a:p>
          <a:p>
            <a:endParaRPr lang="is-IS" dirty="0" smtClean="0"/>
          </a:p>
          <a:p>
            <a:r>
              <a:rPr lang="is-IS" dirty="0" smtClean="0"/>
              <a:t>One idea to</a:t>
            </a:r>
            <a:r>
              <a:rPr lang="is-IS" baseline="0" dirty="0" smtClean="0"/>
              <a:t> achieving this goal is to reduce clock freq, which is well-suited for visualization because visualization is data-intensive. This leads to the following proposition for users: if you’re willing to run X% slower, then you can save Y% in energy/power.</a:t>
            </a:r>
            <a:endParaRPr lang="en-US" baseline="0"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1</a:t>
            </a:fld>
            <a:endParaRPr lang="en-US"/>
          </a:p>
        </p:txBody>
      </p:sp>
    </p:spTree>
    <p:extLst>
      <p:ext uri="{BB962C8B-B14F-4D97-AF65-F5344CB8AC3E}">
        <p14:creationId xmlns:p14="http://schemas.microsoft.com/office/powerpoint/2010/main" val="6897450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assume we have a system power bound. We have</a:t>
            </a:r>
            <a:r>
              <a:rPr lang="en-US" baseline="0" dirty="0" smtClean="0"/>
              <a:t> two scenarios. First, we could launch a single job and have it consume all the power during its execution. This means we can’t simultaneously launch any other jobs without exceeding the bound.</a:t>
            </a:r>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10</a:t>
            </a:fld>
            <a:endParaRPr lang="en-US"/>
          </a:p>
        </p:txBody>
      </p:sp>
    </p:spTree>
    <p:extLst>
      <p:ext uri="{BB962C8B-B14F-4D97-AF65-F5344CB8AC3E}">
        <p14:creationId xmlns:p14="http://schemas.microsoft.com/office/powerpoint/2010/main" val="2906109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DoE has</a:t>
            </a:r>
            <a:r>
              <a:rPr lang="en-US" baseline="0" dirty="0" smtClean="0"/>
              <a:t> defined its perspectives on the challenges at </a:t>
            </a:r>
            <a:r>
              <a:rPr lang="en-US" baseline="0" dirty="0" err="1" smtClean="0"/>
              <a:t>exascale</a:t>
            </a:r>
            <a:r>
              <a:rPr lang="en-US" baseline="0" dirty="0" smtClean="0"/>
              <a:t>, which are presented here in this table. I want to focus our attention on two of them here.</a:t>
            </a:r>
            <a:endParaRPr lang="en-US" dirty="0" smtClean="0"/>
          </a:p>
          <a:p>
            <a:r>
              <a:rPr lang="en-US" dirty="0" smtClean="0"/>
              <a:t>In 2009 when</a:t>
            </a:r>
            <a:r>
              <a:rPr lang="en-US" baseline="0" dirty="0" smtClean="0"/>
              <a:t> this slide was made, the challenge to achieving </a:t>
            </a:r>
            <a:r>
              <a:rPr lang="en-US" baseline="0" dirty="0" err="1" smtClean="0"/>
              <a:t>exascale</a:t>
            </a:r>
            <a:r>
              <a:rPr lang="en-US" baseline="0" dirty="0" smtClean="0"/>
              <a:t> was increasing computation by 3 orders of magnitude but only increasing power consumption by 1 order of magnitude. In other words, we needed to be 100X more power-efficient. Since then, there have been several power-efficiency innovations to reduce the power-efficient factor. These have mostly been driven by hardware, such as the integration of GPU and many-core. As we near 2020 when we expect to see the first </a:t>
            </a:r>
            <a:r>
              <a:rPr lang="en-US" baseline="0" dirty="0" err="1" smtClean="0"/>
              <a:t>exascale</a:t>
            </a:r>
            <a:r>
              <a:rPr lang="en-US" baseline="0" dirty="0" smtClean="0"/>
              <a:t> machine, in order to reach our goal at the 20MW power cap set by the </a:t>
            </a:r>
            <a:r>
              <a:rPr lang="en-US" baseline="0" dirty="0" err="1" smtClean="0"/>
              <a:t>Dept</a:t>
            </a:r>
            <a:r>
              <a:rPr lang="en-US" baseline="0" dirty="0" smtClean="0"/>
              <a:t> of Energy, software improvements may also be needed to complement our hardware solutions.</a:t>
            </a:r>
          </a:p>
        </p:txBody>
      </p:sp>
      <p:sp>
        <p:nvSpPr>
          <p:cNvPr id="4" name="Slide Number Placeholder 3"/>
          <p:cNvSpPr>
            <a:spLocks noGrp="1"/>
          </p:cNvSpPr>
          <p:nvPr>
            <p:ph type="sldNum" sz="quarter" idx="10"/>
          </p:nvPr>
        </p:nvSpPr>
        <p:spPr/>
        <p:txBody>
          <a:bodyPr/>
          <a:lstStyle/>
          <a:p>
            <a:fld id="{5FACCE9F-247E-DF4D-B70D-26F8B098E4AC}" type="slidenum">
              <a:rPr lang="en-US" smtClean="0"/>
              <a:t>11</a:t>
            </a:fld>
            <a:endParaRPr lang="en-US"/>
          </a:p>
        </p:txBody>
      </p:sp>
    </p:spTree>
    <p:extLst>
      <p:ext uri="{BB962C8B-B14F-4D97-AF65-F5344CB8AC3E}">
        <p14:creationId xmlns:p14="http://schemas.microsoft.com/office/powerpoint/2010/main" val="1607870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There are two scenarios for what power will look like on future HPC systems.</a:t>
            </a:r>
          </a:p>
        </p:txBody>
      </p:sp>
      <p:sp>
        <p:nvSpPr>
          <p:cNvPr id="4" name="Slide Number Placeholder 3"/>
          <p:cNvSpPr>
            <a:spLocks noGrp="1"/>
          </p:cNvSpPr>
          <p:nvPr>
            <p:ph type="sldNum" sz="quarter" idx="10"/>
          </p:nvPr>
        </p:nvSpPr>
        <p:spPr/>
        <p:txBody>
          <a:bodyPr/>
          <a:lstStyle/>
          <a:p>
            <a:fld id="{5FACCE9F-247E-DF4D-B70D-26F8B098E4AC}" type="slidenum">
              <a:rPr lang="en-US" smtClean="0"/>
              <a:t>12</a:t>
            </a:fld>
            <a:endParaRPr lang="en-US"/>
          </a:p>
        </p:txBody>
      </p:sp>
    </p:spTree>
    <p:extLst>
      <p:ext uri="{BB962C8B-B14F-4D97-AF65-F5344CB8AC3E}">
        <p14:creationId xmlns:p14="http://schemas.microsoft.com/office/powerpoint/2010/main" val="22409123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VTK, a popular</a:t>
            </a:r>
            <a:r>
              <a:rPr lang="en-US" baseline="0" dirty="0" smtClean="0"/>
              <a:t> visualization toolkit, widely used today. </a:t>
            </a:r>
            <a:r>
              <a:rPr lang="en-US" baseline="0" dirty="0" err="1" smtClean="0"/>
              <a:t>Dax</a:t>
            </a:r>
            <a:r>
              <a:rPr lang="en-US" baseline="0" dirty="0" smtClean="0"/>
              <a:t> and EAVL were two solutions to visualization at </a:t>
            </a:r>
            <a:r>
              <a:rPr lang="en-US" baseline="0" dirty="0" err="1" smtClean="0"/>
              <a:t>exascale</a:t>
            </a:r>
            <a:r>
              <a:rPr lang="en-US" baseline="0" dirty="0" smtClean="0"/>
              <a:t>, which have been merged to become a </a:t>
            </a:r>
            <a:r>
              <a:rPr lang="en-US" baseline="0" dirty="0" err="1" smtClean="0"/>
              <a:t>collaboratorive</a:t>
            </a:r>
            <a:r>
              <a:rPr lang="en-US" baseline="0" dirty="0" smtClean="0"/>
              <a:t> solution known as VTK-m.</a:t>
            </a:r>
            <a:endParaRPr lang="en-US" dirty="0" smtClean="0"/>
          </a:p>
          <a:p>
            <a:r>
              <a:rPr lang="en-US" dirty="0" err="1" smtClean="0"/>
              <a:t>Dax</a:t>
            </a:r>
            <a:r>
              <a:rPr lang="en-US" dirty="0" smtClean="0"/>
              <a:t> Toolkit</a:t>
            </a:r>
            <a:r>
              <a:rPr lang="en-US" baseline="0" dirty="0" smtClean="0"/>
              <a:t>: Sandia Nat’l Lab</a:t>
            </a:r>
          </a:p>
          <a:p>
            <a:r>
              <a:rPr lang="en-US" baseline="0" dirty="0" smtClean="0"/>
              <a:t>EAVL (extreme scale analysis and visualization library): ORNL</a:t>
            </a:r>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13</a:t>
            </a:fld>
            <a:endParaRPr lang="en-US"/>
          </a:p>
        </p:txBody>
      </p:sp>
    </p:spTree>
    <p:extLst>
      <p:ext uri="{BB962C8B-B14F-4D97-AF65-F5344CB8AC3E}">
        <p14:creationId xmlns:p14="http://schemas.microsoft.com/office/powerpoint/2010/main" val="434176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Isosurfacing</a:t>
            </a:r>
            <a:r>
              <a:rPr lang="en-US" baseline="0" dirty="0" smtClean="0"/>
              <a:t> is a standard visualization technique for </a:t>
            </a:r>
            <a:r>
              <a:rPr lang="en-US" baseline="0" dirty="0" err="1" smtClean="0"/>
              <a:t>extracing</a:t>
            </a:r>
            <a:r>
              <a:rPr lang="en-US" baseline="0" dirty="0" smtClean="0"/>
              <a:t> a surface of constant value. In 2D, a single </a:t>
            </a:r>
            <a:r>
              <a:rPr lang="en-US" baseline="0" dirty="0" err="1" smtClean="0"/>
              <a:t>isoline</a:t>
            </a:r>
            <a:r>
              <a:rPr lang="en-US" baseline="0" dirty="0" smtClean="0"/>
              <a:t> of a topological map shows where the altitude is constant. In 3D, we can extract a surface representing a constant field of interest, such as temperature or pressure.</a:t>
            </a:r>
          </a:p>
        </p:txBody>
      </p:sp>
      <p:sp>
        <p:nvSpPr>
          <p:cNvPr id="4" name="Slide Number Placeholder 3"/>
          <p:cNvSpPr>
            <a:spLocks noGrp="1"/>
          </p:cNvSpPr>
          <p:nvPr>
            <p:ph type="sldNum" sz="quarter" idx="10"/>
          </p:nvPr>
        </p:nvSpPr>
        <p:spPr/>
        <p:txBody>
          <a:bodyPr/>
          <a:lstStyle/>
          <a:p>
            <a:fld id="{5FACCE9F-247E-DF4D-B70D-26F8B098E4AC}" type="slidenum">
              <a:rPr lang="en-US" smtClean="0"/>
              <a:t>14</a:t>
            </a:fld>
            <a:endParaRPr lang="en-US"/>
          </a:p>
        </p:txBody>
      </p:sp>
    </p:spTree>
    <p:extLst>
      <p:ext uri="{BB962C8B-B14F-4D97-AF65-F5344CB8AC3E}">
        <p14:creationId xmlns:p14="http://schemas.microsoft.com/office/powerpoint/2010/main" val="17820263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 the right, I show one of our early experiments, which shows</a:t>
            </a:r>
            <a:r>
              <a:rPr lang="en-US" baseline="0" dirty="0" smtClean="0"/>
              <a:t> the power profile for an </a:t>
            </a:r>
            <a:r>
              <a:rPr lang="en-US" baseline="0" dirty="0" err="1" smtClean="0"/>
              <a:t>isosurfacing</a:t>
            </a:r>
            <a:r>
              <a:rPr lang="en-US" baseline="0" dirty="0" smtClean="0"/>
              <a:t> algorithm. We see that the power profile is primarily consistent with idle. This was a disappointing result because there is little variation in power for us to optimize. So, we needed to find a different technique to make our visualization algorithms more power-efficient.</a:t>
            </a:r>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15</a:t>
            </a:fld>
            <a:endParaRPr lang="en-US"/>
          </a:p>
        </p:txBody>
      </p:sp>
    </p:spTree>
    <p:extLst>
      <p:ext uri="{BB962C8B-B14F-4D97-AF65-F5344CB8AC3E}">
        <p14:creationId xmlns:p14="http://schemas.microsoft.com/office/powerpoint/2010/main" val="1927404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16</a:t>
            </a:fld>
            <a:endParaRPr lang="en-US"/>
          </a:p>
        </p:txBody>
      </p:sp>
    </p:spTree>
    <p:extLst>
      <p:ext uri="{BB962C8B-B14F-4D97-AF65-F5344CB8AC3E}">
        <p14:creationId xmlns:p14="http://schemas.microsoft.com/office/powerpoint/2010/main" val="2153881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created 4 benchmark tests that vary in levels of compute and data intensity. Our most compute bound test performed several multiplication operations on a single variable.</a:t>
            </a:r>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19</a:t>
            </a:fld>
            <a:endParaRPr lang="en-US"/>
          </a:p>
        </p:txBody>
      </p:sp>
    </p:spTree>
    <p:extLst>
      <p:ext uri="{BB962C8B-B14F-4D97-AF65-F5344CB8AC3E}">
        <p14:creationId xmlns:p14="http://schemas.microsoft.com/office/powerpoint/2010/main" val="261940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 and Z may not be related</a:t>
            </a:r>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20</a:t>
            </a:fld>
            <a:endParaRPr lang="en-US"/>
          </a:p>
        </p:txBody>
      </p:sp>
    </p:spTree>
    <p:extLst>
      <p:ext uri="{BB962C8B-B14F-4D97-AF65-F5344CB8AC3E}">
        <p14:creationId xmlns:p14="http://schemas.microsoft.com/office/powerpoint/2010/main" val="4005300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21</a:t>
            </a:fld>
            <a:endParaRPr lang="en-US"/>
          </a:p>
        </p:txBody>
      </p:sp>
    </p:spTree>
    <p:extLst>
      <p:ext uri="{BB962C8B-B14F-4D97-AF65-F5344CB8AC3E}">
        <p14:creationId xmlns:p14="http://schemas.microsoft.com/office/powerpoint/2010/main" val="215388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First, I’ll cover some</a:t>
            </a:r>
            <a:r>
              <a:rPr lang="en-US" baseline="0" dirty="0" smtClean="0"/>
              <a:t> background information.</a:t>
            </a: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2</a:t>
            </a:fld>
            <a:endParaRPr lang="en-US"/>
          </a:p>
        </p:txBody>
      </p:sp>
    </p:spTree>
    <p:extLst>
      <p:ext uri="{BB962C8B-B14F-4D97-AF65-F5344CB8AC3E}">
        <p14:creationId xmlns:p14="http://schemas.microsoft.com/office/powerpoint/2010/main" val="2153881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53110" rtl="0" eaLnBrk="1" fontAlgn="auto" latinLnBrk="0" hangingPunct="1">
              <a:lnSpc>
                <a:spcPct val="100000"/>
              </a:lnSpc>
              <a:spcBef>
                <a:spcPts val="0"/>
              </a:spcBef>
              <a:spcAft>
                <a:spcPts val="0"/>
              </a:spcAft>
              <a:buClrTx/>
              <a:buSzTx/>
              <a:buFontTx/>
              <a:buNone/>
              <a:tabLst/>
              <a:defRPr/>
            </a:pPr>
            <a:r>
              <a:rPr lang="en-US" dirty="0" smtClean="0"/>
              <a:t>ALPS: application</a:t>
            </a:r>
            <a:r>
              <a:rPr lang="en-US" baseline="0" dirty="0" smtClean="0"/>
              <a:t> level placement scheduler</a:t>
            </a: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23</a:t>
            </a:fld>
            <a:endParaRPr lang="en-US"/>
          </a:p>
        </p:txBody>
      </p:sp>
    </p:spTree>
    <p:extLst>
      <p:ext uri="{BB962C8B-B14F-4D97-AF65-F5344CB8AC3E}">
        <p14:creationId xmlns:p14="http://schemas.microsoft.com/office/powerpoint/2010/main" val="9992153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53110" rtl="0" eaLnBrk="1" fontAlgn="auto" latinLnBrk="0" hangingPunct="1">
              <a:lnSpc>
                <a:spcPct val="100000"/>
              </a:lnSpc>
              <a:spcBef>
                <a:spcPts val="0"/>
              </a:spcBef>
              <a:spcAft>
                <a:spcPts val="0"/>
              </a:spcAft>
              <a:buClrTx/>
              <a:buSzTx/>
              <a:buFontTx/>
              <a:buNone/>
              <a:tabLst/>
              <a:defRPr/>
            </a:pPr>
            <a:r>
              <a:rPr lang="en-US" dirty="0" smtClean="0"/>
              <a:t>Data sets originated</a:t>
            </a:r>
            <a:r>
              <a:rPr lang="en-US" baseline="0" dirty="0" smtClean="0"/>
              <a:t> from 2 simulations: Enzo and Nek5000. </a:t>
            </a:r>
            <a:r>
              <a:rPr lang="en-US" dirty="0" smtClean="0"/>
              <a:t>Our</a:t>
            </a:r>
            <a:r>
              <a:rPr lang="en-US" baseline="0" dirty="0" smtClean="0"/>
              <a:t> data set generation led to regular cache layouts, we wanted to see what would happen if we had irregular layouts, which is why we increased the data intensity by randomizing the point indices. For the Enzo and Nek5000 data set, we selected 1 </a:t>
            </a:r>
            <a:r>
              <a:rPr lang="en-US" baseline="0" dirty="0" err="1" smtClean="0"/>
              <a:t>isovalue</a:t>
            </a:r>
            <a:r>
              <a:rPr lang="en-US" baseline="0" dirty="0" smtClean="0"/>
              <a:t> for each.</a:t>
            </a: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24</a:t>
            </a:fld>
            <a:endParaRPr lang="en-US"/>
          </a:p>
        </p:txBody>
      </p:sp>
    </p:spTree>
    <p:extLst>
      <p:ext uri="{BB962C8B-B14F-4D97-AF65-F5344CB8AC3E}">
        <p14:creationId xmlns:p14="http://schemas.microsoft.com/office/powerpoint/2010/main" val="9447048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53110" rtl="0" eaLnBrk="1" fontAlgn="auto" latinLnBrk="0" hangingPunct="1">
              <a:lnSpc>
                <a:spcPct val="100000"/>
              </a:lnSpc>
              <a:spcBef>
                <a:spcPts val="0"/>
              </a:spcBef>
              <a:spcAft>
                <a:spcPts val="0"/>
              </a:spcAft>
              <a:buClrTx/>
              <a:buSzTx/>
              <a:buFontTx/>
              <a:buNone/>
              <a:tabLst/>
              <a:defRPr/>
            </a:pPr>
            <a:r>
              <a:rPr lang="en-US" dirty="0" smtClean="0"/>
              <a:t>Supports different</a:t>
            </a:r>
            <a:r>
              <a:rPr lang="en-US" baseline="0" dirty="0" smtClean="0"/>
              <a:t> data models, different algorithms</a:t>
            </a: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26</a:t>
            </a:fld>
            <a:endParaRPr lang="en-US"/>
          </a:p>
        </p:txBody>
      </p:sp>
    </p:spTree>
    <p:extLst>
      <p:ext uri="{BB962C8B-B14F-4D97-AF65-F5344CB8AC3E}">
        <p14:creationId xmlns:p14="http://schemas.microsoft.com/office/powerpoint/2010/main" val="20902130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53110" rtl="0" eaLnBrk="1" fontAlgn="auto" latinLnBrk="0" hangingPunct="1">
              <a:lnSpc>
                <a:spcPct val="100000"/>
              </a:lnSpc>
              <a:spcBef>
                <a:spcPts val="0"/>
              </a:spcBef>
              <a:spcAft>
                <a:spcPts val="0"/>
              </a:spcAft>
              <a:buClrTx/>
              <a:buSzTx/>
              <a:buFontTx/>
              <a:buNone/>
              <a:tabLst/>
              <a:defRPr/>
            </a:pPr>
            <a:r>
              <a:rPr lang="en-US" dirty="0" smtClean="0"/>
              <a:t>Sub-sequent</a:t>
            </a:r>
          </a:p>
        </p:txBody>
      </p:sp>
      <p:sp>
        <p:nvSpPr>
          <p:cNvPr id="4" name="Slide Number Placeholder 3"/>
          <p:cNvSpPr>
            <a:spLocks noGrp="1"/>
          </p:cNvSpPr>
          <p:nvPr>
            <p:ph type="sldNum" sz="quarter" idx="10"/>
          </p:nvPr>
        </p:nvSpPr>
        <p:spPr/>
        <p:txBody>
          <a:bodyPr/>
          <a:lstStyle/>
          <a:p>
            <a:fld id="{5FACCE9F-247E-DF4D-B70D-26F8B098E4AC}" type="slidenum">
              <a:rPr lang="en-US" smtClean="0"/>
              <a:t>27</a:t>
            </a:fld>
            <a:endParaRPr lang="en-US"/>
          </a:p>
        </p:txBody>
      </p:sp>
    </p:spTree>
    <p:extLst>
      <p:ext uri="{BB962C8B-B14F-4D97-AF65-F5344CB8AC3E}">
        <p14:creationId xmlns:p14="http://schemas.microsoft.com/office/powerpoint/2010/main" val="1845913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29</a:t>
            </a:fld>
            <a:endParaRPr lang="en-US"/>
          </a:p>
        </p:txBody>
      </p:sp>
    </p:spTree>
    <p:extLst>
      <p:ext uri="{BB962C8B-B14F-4D97-AF65-F5344CB8AC3E}">
        <p14:creationId xmlns:p14="http://schemas.microsoft.com/office/powerpoint/2010/main" val="2153881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Defined some terms, showing</a:t>
            </a:r>
            <a:r>
              <a:rPr lang="en-US" baseline="0" dirty="0" smtClean="0"/>
              <a:t> them to you now, </a:t>
            </a:r>
            <a:r>
              <a:rPr lang="en-US" dirty="0" smtClean="0"/>
              <a:t>will</a:t>
            </a:r>
            <a:r>
              <a:rPr lang="en-US" baseline="0" dirty="0" smtClean="0"/>
              <a:t> go through these in later slides</a:t>
            </a: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30</a:t>
            </a:fld>
            <a:endParaRPr lang="en-US"/>
          </a:p>
        </p:txBody>
      </p:sp>
    </p:spTree>
    <p:extLst>
      <p:ext uri="{BB962C8B-B14F-4D97-AF65-F5344CB8AC3E}">
        <p14:creationId xmlns:p14="http://schemas.microsoft.com/office/powerpoint/2010/main" val="2153881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32</a:t>
            </a:fld>
            <a:endParaRPr lang="en-US"/>
          </a:p>
        </p:txBody>
      </p:sp>
    </p:spTree>
    <p:extLst>
      <p:ext uri="{BB962C8B-B14F-4D97-AF65-F5344CB8AC3E}">
        <p14:creationId xmlns:p14="http://schemas.microsoft.com/office/powerpoint/2010/main" val="4190578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What’s specifically changed here is that we’re now using the</a:t>
            </a:r>
            <a:r>
              <a:rPr lang="en-US" baseline="0" dirty="0" smtClean="0"/>
              <a:t> randomized version of the previous data set, which we call Renzo-10M.</a:t>
            </a:r>
          </a:p>
          <a:p>
            <a:endParaRPr lang="en-US" baseline="0" dirty="0" smtClean="0"/>
          </a:p>
          <a:p>
            <a:r>
              <a:rPr lang="en-US" baseline="0" dirty="0" smtClean="0"/>
              <a:t>Don’t save as much power as in the previous slide because of the increased cache misses due to the irregular cache layout of our data set.</a:t>
            </a:r>
          </a:p>
          <a:p>
            <a:endParaRPr lang="en-US" baseline="0" dirty="0" smtClean="0"/>
          </a:p>
          <a:p>
            <a:r>
              <a:rPr lang="en-US" baseline="0" dirty="0" smtClean="0"/>
              <a:t>Increasing intensity of 1 data set from previous slide</a:t>
            </a:r>
          </a:p>
        </p:txBody>
      </p:sp>
      <p:sp>
        <p:nvSpPr>
          <p:cNvPr id="4" name="Slide Number Placeholder 3"/>
          <p:cNvSpPr>
            <a:spLocks noGrp="1"/>
          </p:cNvSpPr>
          <p:nvPr>
            <p:ph type="sldNum" sz="quarter" idx="10"/>
          </p:nvPr>
        </p:nvSpPr>
        <p:spPr/>
        <p:txBody>
          <a:bodyPr/>
          <a:lstStyle/>
          <a:p>
            <a:fld id="{5FACCE9F-247E-DF4D-B70D-26F8B098E4AC}" type="slidenum">
              <a:rPr lang="en-US" smtClean="0"/>
              <a:t>33</a:t>
            </a:fld>
            <a:endParaRPr lang="en-US"/>
          </a:p>
        </p:txBody>
      </p:sp>
    </p:spTree>
    <p:extLst>
      <p:ext uri="{BB962C8B-B14F-4D97-AF65-F5344CB8AC3E}">
        <p14:creationId xmlns:p14="http://schemas.microsoft.com/office/powerpoint/2010/main" val="7789251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Continuing Phase 2, we ran the same test from the previous slide on the remaining datasets and these are our results.</a:t>
            </a:r>
          </a:p>
          <a:p>
            <a:r>
              <a:rPr lang="en-US" baseline="0" dirty="0" smtClean="0"/>
              <a:t>Here we’re only looking at the ratio between default (3.5GHz) and lowest frequency (1.6GHz)</a:t>
            </a:r>
          </a:p>
        </p:txBody>
      </p:sp>
      <p:sp>
        <p:nvSpPr>
          <p:cNvPr id="4" name="Slide Number Placeholder 3"/>
          <p:cNvSpPr>
            <a:spLocks noGrp="1"/>
          </p:cNvSpPr>
          <p:nvPr>
            <p:ph type="sldNum" sz="quarter" idx="10"/>
          </p:nvPr>
        </p:nvSpPr>
        <p:spPr/>
        <p:txBody>
          <a:bodyPr/>
          <a:lstStyle/>
          <a:p>
            <a:fld id="{5FACCE9F-247E-DF4D-B70D-26F8B098E4AC}" type="slidenum">
              <a:rPr lang="en-US" smtClean="0"/>
              <a:t>34</a:t>
            </a:fld>
            <a:endParaRPr lang="en-US"/>
          </a:p>
        </p:txBody>
      </p:sp>
    </p:spTree>
    <p:extLst>
      <p:ext uri="{BB962C8B-B14F-4D97-AF65-F5344CB8AC3E}">
        <p14:creationId xmlns:p14="http://schemas.microsoft.com/office/powerpoint/2010/main" val="7481685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35</a:t>
            </a:fld>
            <a:endParaRPr lang="en-US"/>
          </a:p>
        </p:txBody>
      </p:sp>
    </p:spTree>
    <p:extLst>
      <p:ext uri="{BB962C8B-B14F-4D97-AF65-F5344CB8AC3E}">
        <p14:creationId xmlns:p14="http://schemas.microsoft.com/office/powerpoint/2010/main" val="419057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HPC is</a:t>
            </a:r>
            <a:r>
              <a:rPr lang="en-US" baseline="0" dirty="0" smtClean="0"/>
              <a:t> an enabling technology allowing our scientists and engineers to solve the most </a:t>
            </a:r>
            <a:r>
              <a:rPr lang="en-US" baseline="0" dirty="0" err="1" smtClean="0"/>
              <a:t>complx</a:t>
            </a:r>
            <a:r>
              <a:rPr lang="en-US" baseline="0" dirty="0" smtClean="0"/>
              <a:t> scientific problems. These applications, such as c</a:t>
            </a:r>
            <a:r>
              <a:rPr lang="en-US" dirty="0" smtClean="0"/>
              <a:t>limate and weather prediction,</a:t>
            </a:r>
            <a:r>
              <a:rPr lang="en-US" baseline="0" dirty="0" smtClean="0"/>
              <a:t> genomics research, and medical imaging, are unique in that they require high bandwidth, large amounts of storage, and high computational resource. Typically these applications require more than 1 order of magnitude more computational resources than is available on a workstation. So we look to HPC system as they provide us with the resources needed to solve these problems are are more cost-efficient than building the physical experiment. </a:t>
            </a:r>
          </a:p>
          <a:p>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3</a:t>
            </a:fld>
            <a:endParaRPr lang="en-US"/>
          </a:p>
        </p:txBody>
      </p:sp>
    </p:spTree>
    <p:extLst>
      <p:ext uri="{BB962C8B-B14F-4D97-AF65-F5344CB8AC3E}">
        <p14:creationId xmlns:p14="http://schemas.microsoft.com/office/powerpoint/2010/main" val="7934498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MPI, our clusters become more distinct. We have our non-randomized</a:t>
            </a:r>
            <a:r>
              <a:rPr lang="en-US" baseline="0" dirty="0" smtClean="0"/>
              <a:t> data sets slowing down proportional to the </a:t>
            </a:r>
            <a:r>
              <a:rPr lang="en-US" baseline="0" dirty="0" err="1" smtClean="0"/>
              <a:t>clk</a:t>
            </a:r>
            <a:r>
              <a:rPr lang="en-US" baseline="0" dirty="0" smtClean="0"/>
              <a:t> freq. Our randomized data sets have a smaller slowdown. We find that the differences between our two programming models greatly affects the slowdown of our data sets because of the method in which it uses memory.</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Explain difference in memory usage between </a:t>
            </a:r>
            <a:r>
              <a:rPr lang="en-US" baseline="0" dirty="0" err="1" smtClean="0"/>
              <a:t>mpi</a:t>
            </a:r>
            <a:r>
              <a:rPr lang="en-US" baseline="0" dirty="0" smtClean="0"/>
              <a:t> and </a:t>
            </a:r>
            <a:r>
              <a:rPr lang="en-US" baseline="0" dirty="0" err="1" smtClean="0"/>
              <a:t>openmp</a:t>
            </a:r>
            <a:r>
              <a:rPr lang="en-US" baseline="0" dirty="0" smtClean="0"/>
              <a:t> (distinct clusters)</a:t>
            </a:r>
          </a:p>
        </p:txBody>
      </p:sp>
      <p:sp>
        <p:nvSpPr>
          <p:cNvPr id="4" name="Slide Number Placeholder 3"/>
          <p:cNvSpPr>
            <a:spLocks noGrp="1"/>
          </p:cNvSpPr>
          <p:nvPr>
            <p:ph type="sldNum" sz="quarter" idx="10"/>
          </p:nvPr>
        </p:nvSpPr>
        <p:spPr/>
        <p:txBody>
          <a:bodyPr/>
          <a:lstStyle/>
          <a:p>
            <a:fld id="{5FACCE9F-247E-DF4D-B70D-26F8B098E4AC}" type="slidenum">
              <a:rPr lang="en-US" smtClean="0"/>
              <a:t>37</a:t>
            </a:fld>
            <a:endParaRPr lang="en-US"/>
          </a:p>
        </p:txBody>
      </p:sp>
    </p:spTree>
    <p:extLst>
      <p:ext uri="{BB962C8B-B14F-4D97-AF65-F5344CB8AC3E}">
        <p14:creationId xmlns:p14="http://schemas.microsoft.com/office/powerpoint/2010/main" val="3805742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Summarizing</a:t>
            </a:r>
            <a:r>
              <a:rPr lang="en-US" baseline="0" dirty="0" smtClean="0"/>
              <a:t> Phase 3, we see that our MPI implementation uses more energy and more power than </a:t>
            </a:r>
            <a:r>
              <a:rPr lang="en-US" baseline="0" dirty="0" err="1" smtClean="0"/>
              <a:t>OpenMP</a:t>
            </a:r>
            <a:r>
              <a:rPr lang="en-US" baseline="0" dirty="0" smtClean="0"/>
              <a:t>. We attribute the high energy usage to the fact that an MPI process is heavier weight than an </a:t>
            </a:r>
            <a:r>
              <a:rPr lang="en-US" baseline="0" dirty="0" err="1" smtClean="0"/>
              <a:t>OpenMP</a:t>
            </a:r>
            <a:r>
              <a:rPr lang="en-US" baseline="0" dirty="0" smtClean="0"/>
              <a:t> thread. And we attribute the high power consumption to the fact that MPI is make less efficient use of the memory </a:t>
            </a:r>
            <a:r>
              <a:rPr lang="en-US" baseline="0" dirty="0" err="1" smtClean="0"/>
              <a:t>subystem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38</a:t>
            </a:fld>
            <a:endParaRPr lang="en-US"/>
          </a:p>
        </p:txBody>
      </p:sp>
    </p:spTree>
    <p:extLst>
      <p:ext uri="{BB962C8B-B14F-4D97-AF65-F5344CB8AC3E}">
        <p14:creationId xmlns:p14="http://schemas.microsoft.com/office/powerpoint/2010/main" val="8147254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53110" rtl="0" eaLnBrk="1" fontAlgn="auto" latinLnBrk="0" hangingPunct="1">
              <a:lnSpc>
                <a:spcPct val="100000"/>
              </a:lnSpc>
              <a:spcBef>
                <a:spcPts val="0"/>
              </a:spcBef>
              <a:spcAft>
                <a:spcPts val="0"/>
              </a:spcAft>
              <a:buClrTx/>
              <a:buSzTx/>
              <a:buFontTx/>
              <a:buNone/>
              <a:tabLst/>
              <a:defRPr/>
            </a:pPr>
            <a:r>
              <a:rPr lang="en-US" dirty="0" smtClean="0"/>
              <a:t>Decoupled</a:t>
            </a:r>
            <a:r>
              <a:rPr lang="en-US" baseline="0" dirty="0" smtClean="0"/>
              <a:t> clock frequency in previous architecture/tests</a:t>
            </a: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44</a:t>
            </a:fld>
            <a:endParaRPr lang="en-US"/>
          </a:p>
        </p:txBody>
      </p:sp>
    </p:spTree>
    <p:extLst>
      <p:ext uri="{BB962C8B-B14F-4D97-AF65-F5344CB8AC3E}">
        <p14:creationId xmlns:p14="http://schemas.microsoft.com/office/powerpoint/2010/main" val="4244772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Core: ALU, FPU,</a:t>
            </a:r>
            <a:r>
              <a:rPr lang="en-US" baseline="0" dirty="0" smtClean="0"/>
              <a:t> private L1 and L2 cache</a:t>
            </a:r>
          </a:p>
          <a:p>
            <a:r>
              <a:rPr lang="en-US" baseline="0" dirty="0" err="1" smtClean="0"/>
              <a:t>Uncore</a:t>
            </a:r>
            <a:r>
              <a:rPr lang="en-US" baseline="0" dirty="0" smtClean="0"/>
              <a:t>: L3 shared cache, memory controller, QPI controller (Intel </a:t>
            </a:r>
            <a:r>
              <a:rPr lang="en-US" baseline="0" dirty="0" err="1" smtClean="0"/>
              <a:t>QuickPath</a:t>
            </a:r>
            <a:r>
              <a:rPr lang="en-US" baseline="0" dirty="0" smtClean="0"/>
              <a:t> Interconnect, point-to-processor interconnect) </a:t>
            </a:r>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45</a:t>
            </a:fld>
            <a:endParaRPr lang="en-US"/>
          </a:p>
        </p:txBody>
      </p:sp>
    </p:spTree>
    <p:extLst>
      <p:ext uri="{BB962C8B-B14F-4D97-AF65-F5344CB8AC3E}">
        <p14:creationId xmlns:p14="http://schemas.microsoft.com/office/powerpoint/2010/main" val="12545592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53110" rtl="0" eaLnBrk="1" fontAlgn="auto" latinLnBrk="0" hangingPunct="1">
              <a:lnSpc>
                <a:spcPct val="100000"/>
              </a:lnSpc>
              <a:spcBef>
                <a:spcPts val="0"/>
              </a:spcBef>
              <a:spcAft>
                <a:spcPts val="0"/>
              </a:spcAft>
              <a:buClrTx/>
              <a:buSzTx/>
              <a:buFontTx/>
              <a:buNone/>
              <a:tabLst/>
              <a:defRPr/>
            </a:pPr>
            <a:r>
              <a:rPr lang="en-US" dirty="0" smtClean="0"/>
              <a:t>Cache and memory tied together</a:t>
            </a:r>
          </a:p>
        </p:txBody>
      </p:sp>
      <p:sp>
        <p:nvSpPr>
          <p:cNvPr id="4" name="Slide Number Placeholder 3"/>
          <p:cNvSpPr>
            <a:spLocks noGrp="1"/>
          </p:cNvSpPr>
          <p:nvPr>
            <p:ph type="sldNum" sz="quarter" idx="10"/>
          </p:nvPr>
        </p:nvSpPr>
        <p:spPr/>
        <p:txBody>
          <a:bodyPr/>
          <a:lstStyle/>
          <a:p>
            <a:fld id="{5FACCE9F-247E-DF4D-B70D-26F8B098E4AC}" type="slidenum">
              <a:rPr lang="en-US" smtClean="0"/>
              <a:t>46</a:t>
            </a:fld>
            <a:endParaRPr lang="en-US"/>
          </a:p>
        </p:txBody>
      </p:sp>
    </p:spTree>
    <p:extLst>
      <p:ext uri="{BB962C8B-B14F-4D97-AF65-F5344CB8AC3E}">
        <p14:creationId xmlns:p14="http://schemas.microsoft.com/office/powerpoint/2010/main" val="275398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47</a:t>
            </a:fld>
            <a:endParaRPr lang="en-US"/>
          </a:p>
        </p:txBody>
      </p:sp>
    </p:spTree>
    <p:extLst>
      <p:ext uri="{BB962C8B-B14F-4D97-AF65-F5344CB8AC3E}">
        <p14:creationId xmlns:p14="http://schemas.microsoft.com/office/powerpoint/2010/main" val="81293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Particle advection: data-dependent memory accesses, which may lead to</a:t>
            </a:r>
            <a:r>
              <a:rPr lang="en-US" baseline="0" dirty="0" smtClean="0"/>
              <a:t> more favorable propositions</a:t>
            </a:r>
            <a:endParaRPr lang="en-US" dirty="0" smtClean="0"/>
          </a:p>
          <a:p>
            <a:r>
              <a:rPr lang="en-US" dirty="0" smtClean="0"/>
              <a:t>Volume rendering: requires significant computation and irregular memory </a:t>
            </a:r>
            <a:r>
              <a:rPr lang="en-US" dirty="0" err="1" smtClean="0"/>
              <a:t>acceses</a:t>
            </a:r>
            <a:r>
              <a:rPr lang="en-US" baseline="0" dirty="0" smtClean="0"/>
              <a:t> (especially for unstructured grids)</a:t>
            </a:r>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49</a:t>
            </a:fld>
            <a:endParaRPr lang="en-US"/>
          </a:p>
        </p:txBody>
      </p:sp>
    </p:spTree>
    <p:extLst>
      <p:ext uri="{BB962C8B-B14F-4D97-AF65-F5344CB8AC3E}">
        <p14:creationId xmlns:p14="http://schemas.microsoft.com/office/powerpoint/2010/main" val="21227590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What’s happened? Moore’s law has stayed steady over the years. But we</a:t>
            </a:r>
            <a:r>
              <a:rPr lang="en-US" baseline="0" dirty="0" smtClean="0"/>
              <a:t> see that the clock speeds and power has saturated starting in 2000 or so. This is because we’ve started to reach our thermal limit and our ability to dissipate the heat generated by the large number of transistors is problematic. The higher the frequency, the larger the power consumption. Because we cannot increase frequency any further, our power consumption has also flattened. </a:t>
            </a:r>
          </a:p>
          <a:p>
            <a:r>
              <a:rPr lang="en-US" baseline="0" dirty="0" smtClean="0"/>
              <a:t>Thus, we’re no longer able to run our processors faster.</a:t>
            </a: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52</a:t>
            </a:fld>
            <a:endParaRPr lang="en-US"/>
          </a:p>
        </p:txBody>
      </p:sp>
    </p:spTree>
    <p:extLst>
      <p:ext uri="{BB962C8B-B14F-4D97-AF65-F5344CB8AC3E}">
        <p14:creationId xmlns:p14="http://schemas.microsoft.com/office/powerpoint/2010/main" val="186827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 order to get a sense of how large and powerful</a:t>
            </a:r>
            <a:r>
              <a:rPr lang="en-US" baseline="0" dirty="0" smtClean="0"/>
              <a:t> these </a:t>
            </a:r>
            <a:r>
              <a:rPr lang="en-US" dirty="0" smtClean="0"/>
              <a:t>supercomputers are,</a:t>
            </a:r>
            <a:r>
              <a:rPr lang="en-US" baseline="0" dirty="0" smtClean="0"/>
              <a:t> we look at their performance </a:t>
            </a:r>
            <a:r>
              <a:rPr lang="en-US" dirty="0" smtClean="0"/>
              <a:t>measured in FLOPs or the number of floating point operations the system can do in a single second. The</a:t>
            </a:r>
            <a:r>
              <a:rPr lang="en-US" baseline="0" dirty="0" smtClean="0"/>
              <a:t> performance is determined when running a highly optimized, computationally intensive benchmark known as </a:t>
            </a:r>
            <a:r>
              <a:rPr lang="en-US" baseline="0" dirty="0" err="1" smtClean="0"/>
              <a:t>Linpack</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5FACCE9F-247E-DF4D-B70D-26F8B098E4AC}" type="slidenum">
              <a:rPr lang="en-US" smtClean="0"/>
              <a:t>4</a:t>
            </a:fld>
            <a:endParaRPr lang="en-US"/>
          </a:p>
        </p:txBody>
      </p:sp>
    </p:spTree>
    <p:extLst>
      <p:ext uri="{BB962C8B-B14F-4D97-AF65-F5344CB8AC3E}">
        <p14:creationId xmlns:p14="http://schemas.microsoft.com/office/powerpoint/2010/main" val="756615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Twice a year, the HPC community releases a list known as the Top500,</a:t>
            </a:r>
            <a:r>
              <a:rPr lang="en-US" baseline="0" dirty="0" smtClean="0"/>
              <a:t> which ranks the top supercomputers by the FLOPS metric. </a:t>
            </a:r>
            <a:r>
              <a:rPr lang="en-US" dirty="0" smtClean="0"/>
              <a:t>On</a:t>
            </a:r>
            <a:r>
              <a:rPr lang="en-US" baseline="0" dirty="0" smtClean="0"/>
              <a:t> the right I show the top 4 supercomputers as of this past June. In addition to their high computational performance, they also have high power consumption. The typical assumption is that 1 MW of power cost</a:t>
            </a:r>
            <a:r>
              <a:rPr lang="is-IS" baseline="0" dirty="0" smtClean="0"/>
              <a:t>…</a:t>
            </a: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5</a:t>
            </a:fld>
            <a:endParaRPr lang="en-US"/>
          </a:p>
        </p:txBody>
      </p:sp>
    </p:spTree>
    <p:extLst>
      <p:ext uri="{BB962C8B-B14F-4D97-AF65-F5344CB8AC3E}">
        <p14:creationId xmlns:p14="http://schemas.microsoft.com/office/powerpoint/2010/main" val="42085309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look at the root of this problem. The</a:t>
            </a:r>
            <a:r>
              <a:rPr lang="en-US" baseline="0" dirty="0" smtClean="0"/>
              <a:t> design of our systems is no longer limited by the available space on the processors, but by the amount of heat generated by the processors. On the right, we have show trends in metrics for different Intel processors. If we focus on the year 2000 and before, we see Intel 386 to Intel Pentium have steadily increased in transistor counts, consistent with Moore’s Law. With the goal in mind of improving performance from one processor to the next, we see a rise in the clock frequency. As a result, the power consumption also rises.</a:t>
            </a:r>
          </a:p>
          <a:p>
            <a:endParaRPr lang="en-US" dirty="0" smtClean="0"/>
          </a:p>
          <a:p>
            <a:r>
              <a:rPr lang="en-US" dirty="0" smtClean="0"/>
              <a:t>Now let’s focus on 2000 to</a:t>
            </a:r>
            <a:r>
              <a:rPr lang="en-US" baseline="0" dirty="0" smtClean="0"/>
              <a:t> the future. Moore’s law has continued to hold strong and our transistor counts continue to steadily increase. But, now we’re seeing a saturation in the clock frequency and power consumption. Dennard scaling, which enabled us to maintain a constant power density when reducing the size of the transistors by scaling down the voltage and current is starting to breakdown. In other words, we can no longer reduce the transistor size and achieve constant power density because we can’t reduce the voltage and current any lower. So by adding more transistors to the processor, we’re simply adding to the power consumption of the chip, which is nearing the thermal limit and our ability to dissipate the heat generated by the large number of transistors. Because we cannot dissipate any more heat, this has limited the clock frequency that we can run our processors at.</a:t>
            </a:r>
            <a:endParaRPr lang="en-US"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6</a:t>
            </a:fld>
            <a:endParaRPr lang="en-US"/>
          </a:p>
        </p:txBody>
      </p:sp>
    </p:spTree>
    <p:extLst>
      <p:ext uri="{BB962C8B-B14F-4D97-AF65-F5344CB8AC3E}">
        <p14:creationId xmlns:p14="http://schemas.microsoft.com/office/powerpoint/2010/main" val="1409811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Before we dive any further, let’s define some key terms</a:t>
            </a:r>
          </a:p>
        </p:txBody>
      </p:sp>
      <p:sp>
        <p:nvSpPr>
          <p:cNvPr id="4" name="Slide Number Placeholder 3"/>
          <p:cNvSpPr>
            <a:spLocks noGrp="1"/>
          </p:cNvSpPr>
          <p:nvPr>
            <p:ph type="sldNum" sz="quarter" idx="10"/>
          </p:nvPr>
        </p:nvSpPr>
        <p:spPr/>
        <p:txBody>
          <a:bodyPr/>
          <a:lstStyle/>
          <a:p>
            <a:fld id="{5FACCE9F-247E-DF4D-B70D-26F8B098E4AC}" type="slidenum">
              <a:rPr lang="en-US" smtClean="0"/>
              <a:t>7</a:t>
            </a:fld>
            <a:endParaRPr lang="en-US"/>
          </a:p>
        </p:txBody>
      </p:sp>
    </p:spTree>
    <p:extLst>
      <p:ext uri="{BB962C8B-B14F-4D97-AF65-F5344CB8AC3E}">
        <p14:creationId xmlns:p14="http://schemas.microsoft.com/office/powerpoint/2010/main" val="3022959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power that a processor uses</a:t>
            </a:r>
            <a:r>
              <a:rPr lang="en-US" baseline="0" dirty="0" smtClean="0"/>
              <a:t> will vary over the lifetime of an application</a:t>
            </a:r>
            <a:r>
              <a:rPr lang="is-I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5FACCE9F-247E-DF4D-B70D-26F8B098E4AC}" type="slidenum">
              <a:rPr lang="en-US" smtClean="0"/>
              <a:t>8</a:t>
            </a:fld>
            <a:endParaRPr lang="en-US"/>
          </a:p>
        </p:txBody>
      </p:sp>
    </p:spTree>
    <p:extLst>
      <p:ext uri="{BB962C8B-B14F-4D97-AF65-F5344CB8AC3E}">
        <p14:creationId xmlns:p14="http://schemas.microsoft.com/office/powerpoint/2010/main" val="30229596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Users running on workstations at home may want to reduce energy usage to minimize</a:t>
            </a:r>
            <a:r>
              <a:rPr lang="en-US" baseline="0" dirty="0" smtClean="0"/>
              <a:t> monthly bills. There are also some data centers that enforce an energy </a:t>
            </a:r>
            <a:r>
              <a:rPr lang="en-US" dirty="0" smtClean="0"/>
              <a:t>bound on a per job basis, so it's up to the application developers to ensure their algorithms are energy efficient</a:t>
            </a:r>
          </a:p>
        </p:txBody>
      </p:sp>
      <p:sp>
        <p:nvSpPr>
          <p:cNvPr id="4" name="Slide Number Placeholder 3"/>
          <p:cNvSpPr>
            <a:spLocks noGrp="1"/>
          </p:cNvSpPr>
          <p:nvPr>
            <p:ph type="sldNum" sz="quarter" idx="10"/>
          </p:nvPr>
        </p:nvSpPr>
        <p:spPr/>
        <p:txBody>
          <a:bodyPr/>
          <a:lstStyle/>
          <a:p>
            <a:fld id="{5FACCE9F-247E-DF4D-B70D-26F8B098E4AC}" type="slidenum">
              <a:rPr lang="en-US" smtClean="0"/>
              <a:t>9</a:t>
            </a:fld>
            <a:endParaRPr lang="en-US"/>
          </a:p>
        </p:txBody>
      </p:sp>
    </p:spTree>
    <p:extLst>
      <p:ext uri="{BB962C8B-B14F-4D97-AF65-F5344CB8AC3E}">
        <p14:creationId xmlns:p14="http://schemas.microsoft.com/office/powerpoint/2010/main" val="66713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556511"/>
            <a:ext cx="12435840" cy="1764030"/>
          </a:xfrm>
        </p:spPr>
        <p:txBody>
          <a:bodyPr/>
          <a:lstStyle>
            <a:lvl1pPr algn="ctr">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194560" y="4663440"/>
            <a:ext cx="10241280" cy="2103120"/>
          </a:xfrm>
        </p:spPr>
        <p:txBody>
          <a:bodyPr/>
          <a:lstStyle>
            <a:lvl1pPr marL="0" indent="0" algn="ctr">
              <a:buNone/>
              <a:defRPr>
                <a:solidFill>
                  <a:schemeClr val="tx1">
                    <a:tint val="75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731520" y="7627621"/>
            <a:ext cx="3413760" cy="438150"/>
          </a:xfrm>
          <a:prstGeom prst="rect">
            <a:avLst/>
          </a:prstGeom>
        </p:spPr>
        <p:txBody>
          <a:bodyPr/>
          <a:lstStyle/>
          <a:p>
            <a:fld id="{0FEFCA11-6BBA-BE48-A436-63A3DD5D0ED5}" type="datetime1">
              <a:rPr lang="en-US" smtClean="0"/>
              <a:t>11/23/15</a:t>
            </a:fld>
            <a:endParaRPr lang="en-US" dirty="0"/>
          </a:p>
        </p:txBody>
      </p:sp>
      <p:sp>
        <p:nvSpPr>
          <p:cNvPr id="5" name="Footer Placeholder 4"/>
          <p:cNvSpPr>
            <a:spLocks noGrp="1"/>
          </p:cNvSpPr>
          <p:nvPr>
            <p:ph type="ftr" sz="quarter" idx="11"/>
          </p:nvPr>
        </p:nvSpPr>
        <p:spPr>
          <a:xfrm>
            <a:off x="4998720" y="7627621"/>
            <a:ext cx="4632960" cy="438150"/>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pic>
        <p:nvPicPr>
          <p:cNvPr id="9" name="Picture 8"/>
          <p:cNvPicPr>
            <a:picLocks/>
          </p:cNvPicPr>
          <p:nvPr userDrawn="1"/>
        </p:nvPicPr>
        <p:blipFill>
          <a:blip r:embed="rId2"/>
          <a:stretch>
            <a:fillRect/>
          </a:stretch>
        </p:blipFill>
        <p:spPr>
          <a:xfrm>
            <a:off x="13299948" y="127360"/>
            <a:ext cx="1197864" cy="987552"/>
          </a:xfrm>
          <a:prstGeom prst="rect">
            <a:avLst/>
          </a:prstGeom>
        </p:spPr>
      </p:pic>
      <p:sp>
        <p:nvSpPr>
          <p:cNvPr id="13" name="Rectangle 12"/>
          <p:cNvSpPr/>
          <p:nvPr userDrawn="1"/>
        </p:nvSpPr>
        <p:spPr>
          <a:xfrm>
            <a:off x="0" y="7702906"/>
            <a:ext cx="14630400" cy="526694"/>
          </a:xfrm>
          <a:prstGeom prst="rect">
            <a:avLst/>
          </a:prstGeom>
          <a:solidFill>
            <a:srgbClr val="083F1D"/>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FEC309"/>
                </a:solidFill>
              </a:rPr>
              <a:t>Directed Research Project</a:t>
            </a:r>
            <a:endParaRPr lang="en-US" sz="2000" dirty="0">
              <a:solidFill>
                <a:srgbClr val="FEC309"/>
              </a:solidFill>
            </a:endParaRPr>
          </a:p>
        </p:txBody>
      </p:sp>
    </p:spTree>
    <p:extLst>
      <p:ext uri="{BB962C8B-B14F-4D97-AF65-F5344CB8AC3E}">
        <p14:creationId xmlns:p14="http://schemas.microsoft.com/office/powerpoint/2010/main" val="172835148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731520" y="7627621"/>
            <a:ext cx="3413760" cy="438150"/>
          </a:xfrm>
          <a:prstGeom prst="rect">
            <a:avLst/>
          </a:prstGeom>
        </p:spPr>
        <p:txBody>
          <a:bodyPr/>
          <a:lstStyle/>
          <a:p>
            <a:fld id="{273B281F-A078-2C4A-A37D-458213F49042}" type="datetime1">
              <a:rPr lang="en-US" smtClean="0"/>
              <a:t>11/23/15</a:t>
            </a:fld>
            <a:endParaRPr lang="en-US"/>
          </a:p>
        </p:txBody>
      </p:sp>
      <p:sp>
        <p:nvSpPr>
          <p:cNvPr id="5" name="Footer Placeholder 4"/>
          <p:cNvSpPr>
            <a:spLocks noGrp="1"/>
          </p:cNvSpPr>
          <p:nvPr>
            <p:ph type="ftr" sz="quarter" idx="11"/>
          </p:nvPr>
        </p:nvSpPr>
        <p:spPr>
          <a:xfrm>
            <a:off x="4998720" y="7627621"/>
            <a:ext cx="4632960" cy="43815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66"/>
            <a:ext cx="3291840" cy="702183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31520" y="329566"/>
            <a:ext cx="9631680" cy="702183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731520" y="7627621"/>
            <a:ext cx="3413760" cy="438150"/>
          </a:xfrm>
          <a:prstGeom prst="rect">
            <a:avLst/>
          </a:prstGeom>
        </p:spPr>
        <p:txBody>
          <a:bodyPr/>
          <a:lstStyle/>
          <a:p>
            <a:fld id="{8A42FADC-1B32-1149-B1B2-EB6282476325}" type="datetime1">
              <a:rPr lang="en-US" smtClean="0"/>
              <a:t>11/23/15</a:t>
            </a:fld>
            <a:endParaRPr lang="en-US"/>
          </a:p>
        </p:txBody>
      </p:sp>
      <p:sp>
        <p:nvSpPr>
          <p:cNvPr id="5" name="Footer Placeholder 4"/>
          <p:cNvSpPr>
            <a:spLocks noGrp="1"/>
          </p:cNvSpPr>
          <p:nvPr>
            <p:ph type="ftr" sz="quarter" idx="11"/>
          </p:nvPr>
        </p:nvSpPr>
        <p:spPr>
          <a:xfrm>
            <a:off x="4998720" y="7627621"/>
            <a:ext cx="4632960" cy="43815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31520" y="329566"/>
            <a:ext cx="12568428" cy="1371600"/>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sz="460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731520" y="7627621"/>
            <a:ext cx="3413760" cy="438150"/>
          </a:xfrm>
          <a:prstGeom prst="rect">
            <a:avLst/>
          </a:prstGeom>
        </p:spPr>
        <p:txBody>
          <a:bodyPr/>
          <a:lstStyle/>
          <a:p>
            <a:fld id="{4D13C53E-5C7F-3B4B-84FB-6CE31386FC1E}" type="datetime1">
              <a:rPr lang="en-US" smtClean="0"/>
              <a:t>11/23/15</a:t>
            </a:fld>
            <a:endParaRPr lang="en-US"/>
          </a:p>
        </p:txBody>
      </p:sp>
      <p:sp>
        <p:nvSpPr>
          <p:cNvPr id="5" name="Footer Placeholder 4"/>
          <p:cNvSpPr>
            <a:spLocks noGrp="1"/>
          </p:cNvSpPr>
          <p:nvPr>
            <p:ph type="ftr" sz="quarter" idx="11"/>
          </p:nvPr>
        </p:nvSpPr>
        <p:spPr>
          <a:xfrm>
            <a:off x="4998720" y="7627621"/>
            <a:ext cx="4632960" cy="43815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
        <p:nvSpPr>
          <p:cNvPr id="7" name="Rectangle 6"/>
          <p:cNvSpPr/>
          <p:nvPr userDrawn="1"/>
        </p:nvSpPr>
        <p:spPr>
          <a:xfrm>
            <a:off x="0" y="7702906"/>
            <a:ext cx="14630400" cy="526694"/>
          </a:xfrm>
          <a:prstGeom prst="rect">
            <a:avLst/>
          </a:prstGeom>
          <a:solidFill>
            <a:srgbClr val="083F1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FEC309"/>
                </a:solidFill>
              </a:rPr>
              <a:t>Directed Research Project</a:t>
            </a:r>
            <a:endParaRPr lang="en-US" sz="2000" dirty="0">
              <a:solidFill>
                <a:srgbClr val="FEC309"/>
              </a:solidFill>
            </a:endParaRPr>
          </a:p>
        </p:txBody>
      </p:sp>
      <p:cxnSp>
        <p:nvCxnSpPr>
          <p:cNvPr id="8" name="Straight Connector 7"/>
          <p:cNvCxnSpPr/>
          <p:nvPr userDrawn="1"/>
        </p:nvCxnSpPr>
        <p:spPr>
          <a:xfrm>
            <a:off x="731520" y="1701166"/>
            <a:ext cx="12568428" cy="0"/>
          </a:xfrm>
          <a:prstGeom prst="line">
            <a:avLst/>
          </a:prstGeom>
          <a:ln w="107950" cmpd="sng">
            <a:solidFill>
              <a:srgbClr val="083F1D"/>
            </a:solidFill>
          </a:ln>
        </p:spPr>
        <p:style>
          <a:lnRef idx="2">
            <a:schemeClr val="accent1"/>
          </a:lnRef>
          <a:fillRef idx="0">
            <a:schemeClr val="accent1"/>
          </a:fillRef>
          <a:effectRef idx="1">
            <a:schemeClr val="accent1"/>
          </a:effectRef>
          <a:fontRef idx="minor">
            <a:schemeClr val="tx1"/>
          </a:fontRef>
        </p:style>
      </p:cxnSp>
      <p:pic>
        <p:nvPicPr>
          <p:cNvPr id="11" name="Picture 10"/>
          <p:cNvPicPr>
            <a:picLocks/>
          </p:cNvPicPr>
          <p:nvPr userDrawn="1"/>
        </p:nvPicPr>
        <p:blipFill>
          <a:blip r:embed="rId2"/>
          <a:stretch>
            <a:fillRect/>
          </a:stretch>
        </p:blipFill>
        <p:spPr>
          <a:xfrm>
            <a:off x="13299948" y="127360"/>
            <a:ext cx="1197864" cy="987552"/>
          </a:xfrm>
          <a:prstGeom prst="rect">
            <a:avLst/>
          </a:prstGeom>
        </p:spPr>
      </p:pic>
    </p:spTree>
    <p:extLst>
      <p:ext uri="{BB962C8B-B14F-4D97-AF65-F5344CB8AC3E}">
        <p14:creationId xmlns:p14="http://schemas.microsoft.com/office/powerpoint/2010/main" val="322038221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5701" y="5288281"/>
            <a:ext cx="12435840" cy="1634490"/>
          </a:xfrm>
        </p:spPr>
        <p:txBody>
          <a:bodyPr anchor="t"/>
          <a:lstStyle>
            <a:lvl1pPr algn="l">
              <a:defRPr sz="4800" b="1" cap="all"/>
            </a:lvl1pPr>
          </a:lstStyle>
          <a:p>
            <a:r>
              <a:rPr lang="en-US" smtClean="0"/>
              <a:t>Click to edit Master title style</a:t>
            </a:r>
            <a:endParaRPr lang="en-US"/>
          </a:p>
        </p:txBody>
      </p:sp>
      <p:sp>
        <p:nvSpPr>
          <p:cNvPr id="3" name="Text Placeholder 2"/>
          <p:cNvSpPr>
            <a:spLocks noGrp="1"/>
          </p:cNvSpPr>
          <p:nvPr>
            <p:ph type="body" idx="1"/>
          </p:nvPr>
        </p:nvSpPr>
        <p:spPr>
          <a:xfrm>
            <a:off x="1155701" y="3488056"/>
            <a:ext cx="12435840" cy="1800224"/>
          </a:xfrm>
        </p:spPr>
        <p:txBody>
          <a:bodyPr anchor="b"/>
          <a:lstStyle>
            <a:lvl1pPr marL="0" indent="0">
              <a:buNone/>
              <a:defRPr sz="2400">
                <a:solidFill>
                  <a:schemeClr val="tx1">
                    <a:tint val="7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1520" y="7627621"/>
            <a:ext cx="3413760" cy="438150"/>
          </a:xfrm>
          <a:prstGeom prst="rect">
            <a:avLst/>
          </a:prstGeom>
        </p:spPr>
        <p:txBody>
          <a:bodyPr/>
          <a:lstStyle/>
          <a:p>
            <a:fld id="{03D8C1BE-B5F2-514E-8C01-521AC6DEAA1B}" type="datetime1">
              <a:rPr lang="en-US" smtClean="0"/>
              <a:t>11/23/15</a:t>
            </a:fld>
            <a:endParaRPr lang="en-US"/>
          </a:p>
        </p:txBody>
      </p:sp>
      <p:sp>
        <p:nvSpPr>
          <p:cNvPr id="5" name="Footer Placeholder 4"/>
          <p:cNvSpPr>
            <a:spLocks noGrp="1"/>
          </p:cNvSpPr>
          <p:nvPr>
            <p:ph type="ftr" sz="quarter" idx="11"/>
          </p:nvPr>
        </p:nvSpPr>
        <p:spPr>
          <a:xfrm>
            <a:off x="4998720" y="7627621"/>
            <a:ext cx="4632960" cy="438150"/>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31520" y="329566"/>
            <a:ext cx="12568428" cy="1371600"/>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731520" y="1920240"/>
            <a:ext cx="6461760" cy="5431156"/>
          </a:xfrm>
        </p:spPr>
        <p:txBody>
          <a:bodyPr/>
          <a:lstStyle>
            <a:lvl1pPr>
              <a:defRPr sz="4000"/>
            </a:lvl1pPr>
            <a:lvl2pPr>
              <a:defRPr sz="3400"/>
            </a:lvl2pPr>
            <a:lvl3pPr>
              <a:defRPr sz="2900"/>
            </a:lvl3pPr>
            <a:lvl4pPr>
              <a:defRPr sz="2600"/>
            </a:lvl4pPr>
            <a:lvl5pPr>
              <a:defRPr sz="2600"/>
            </a:lvl5pPr>
            <a:lvl6pPr>
              <a:defRPr sz="2160"/>
            </a:lvl6pPr>
            <a:lvl7pPr>
              <a:defRPr sz="2160"/>
            </a:lvl7pPr>
            <a:lvl8pPr>
              <a:defRPr sz="2160"/>
            </a:lvl8pPr>
            <a:lvl9pPr>
              <a:defRPr sz="216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7437120" y="1920240"/>
            <a:ext cx="6461760" cy="5431156"/>
          </a:xfrm>
        </p:spPr>
        <p:txBody>
          <a:bodyPr/>
          <a:lstStyle>
            <a:lvl1pPr>
              <a:defRPr sz="4000"/>
            </a:lvl1pPr>
            <a:lvl2pPr>
              <a:defRPr sz="3400"/>
            </a:lvl2pPr>
            <a:lvl3pPr>
              <a:defRPr sz="2900"/>
            </a:lvl3pPr>
            <a:lvl4pPr>
              <a:defRPr sz="2600"/>
            </a:lvl4pPr>
            <a:lvl5pPr>
              <a:defRPr sz="2600"/>
            </a:lvl5pPr>
            <a:lvl6pPr>
              <a:defRPr sz="2160"/>
            </a:lvl6pPr>
            <a:lvl7pPr>
              <a:defRPr sz="2160"/>
            </a:lvl7pPr>
            <a:lvl8pPr>
              <a:defRPr sz="2160"/>
            </a:lvl8pPr>
            <a:lvl9pPr>
              <a:defRPr sz="216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a:xfrm>
            <a:off x="731520" y="7627621"/>
            <a:ext cx="3413760" cy="438150"/>
          </a:xfrm>
          <a:prstGeom prst="rect">
            <a:avLst/>
          </a:prstGeom>
        </p:spPr>
        <p:txBody>
          <a:bodyPr/>
          <a:lstStyle/>
          <a:p>
            <a:fld id="{0E7A97A5-262F-B143-80B0-42BC6A0B1DE6}" type="datetime1">
              <a:rPr lang="en-US" smtClean="0"/>
              <a:t>11/23/15</a:t>
            </a:fld>
            <a:endParaRPr lang="en-US"/>
          </a:p>
        </p:txBody>
      </p:sp>
      <p:sp>
        <p:nvSpPr>
          <p:cNvPr id="6" name="Footer Placeholder 5"/>
          <p:cNvSpPr>
            <a:spLocks noGrp="1"/>
          </p:cNvSpPr>
          <p:nvPr>
            <p:ph type="ftr" sz="quarter" idx="11"/>
          </p:nvPr>
        </p:nvSpPr>
        <p:spPr>
          <a:xfrm>
            <a:off x="4998720" y="7627621"/>
            <a:ext cx="4632960" cy="438150"/>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cxnSp>
        <p:nvCxnSpPr>
          <p:cNvPr id="9" name="Straight Connector 8"/>
          <p:cNvCxnSpPr/>
          <p:nvPr userDrawn="1"/>
        </p:nvCxnSpPr>
        <p:spPr>
          <a:xfrm>
            <a:off x="731520" y="1701166"/>
            <a:ext cx="12568428" cy="0"/>
          </a:xfrm>
          <a:prstGeom prst="line">
            <a:avLst/>
          </a:prstGeom>
          <a:ln w="107950" cmpd="sng">
            <a:solidFill>
              <a:srgbClr val="083F1D"/>
            </a:solidFill>
          </a:ln>
        </p:spPr>
        <p:style>
          <a:lnRef idx="2">
            <a:schemeClr val="accent1"/>
          </a:lnRef>
          <a:fillRef idx="0">
            <a:schemeClr val="accent1"/>
          </a:fillRef>
          <a:effectRef idx="1">
            <a:schemeClr val="accent1"/>
          </a:effectRef>
          <a:fontRef idx="minor">
            <a:schemeClr val="tx1"/>
          </a:fontRef>
        </p:style>
      </p:cxnSp>
      <p:pic>
        <p:nvPicPr>
          <p:cNvPr id="12" name="Picture 11"/>
          <p:cNvPicPr>
            <a:picLocks/>
          </p:cNvPicPr>
          <p:nvPr userDrawn="1"/>
        </p:nvPicPr>
        <p:blipFill>
          <a:blip r:embed="rId2"/>
          <a:stretch>
            <a:fillRect/>
          </a:stretch>
        </p:blipFill>
        <p:spPr>
          <a:xfrm>
            <a:off x="13299948" y="127360"/>
            <a:ext cx="1197864" cy="987552"/>
          </a:xfrm>
          <a:prstGeom prst="rect">
            <a:avLst/>
          </a:prstGeom>
        </p:spPr>
      </p:pic>
      <p:sp>
        <p:nvSpPr>
          <p:cNvPr id="17" name="Rectangle 16"/>
          <p:cNvSpPr/>
          <p:nvPr userDrawn="1"/>
        </p:nvSpPr>
        <p:spPr>
          <a:xfrm>
            <a:off x="0" y="7702906"/>
            <a:ext cx="14630400" cy="526694"/>
          </a:xfrm>
          <a:prstGeom prst="rect">
            <a:avLst/>
          </a:prstGeom>
          <a:solidFill>
            <a:srgbClr val="083F1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FEC309"/>
                </a:solidFill>
              </a:rPr>
              <a:t>Directed Research Project</a:t>
            </a:r>
            <a:endParaRPr lang="en-US" sz="2000" dirty="0">
              <a:solidFill>
                <a:srgbClr val="FEC309"/>
              </a:solidFill>
            </a:endParaRPr>
          </a:p>
        </p:txBody>
      </p:sp>
    </p:spTree>
    <p:extLst>
      <p:ext uri="{BB962C8B-B14F-4D97-AF65-F5344CB8AC3E}">
        <p14:creationId xmlns:p14="http://schemas.microsoft.com/office/powerpoint/2010/main" val="126059461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1520" y="329566"/>
            <a:ext cx="12568428" cy="1371600"/>
          </a:xfrm>
        </p:spPr>
        <p:txBody>
          <a:bodyPr/>
          <a:lstStyle>
            <a:lvl1pPr algn="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31520" y="1842136"/>
            <a:ext cx="6464301" cy="767714"/>
          </a:xfrm>
        </p:spPr>
        <p:txBody>
          <a:bodyPr anchor="b">
            <a:normAutofit/>
          </a:bodyPr>
          <a:lstStyle>
            <a:lvl1pPr marL="0" indent="0">
              <a:buNone/>
              <a:defRPr sz="340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dirty="0" smtClean="0"/>
              <a:t>Click to edit Master text styles</a:t>
            </a:r>
          </a:p>
        </p:txBody>
      </p:sp>
      <p:sp>
        <p:nvSpPr>
          <p:cNvPr id="4" name="Content Placeholder 3"/>
          <p:cNvSpPr>
            <a:spLocks noGrp="1"/>
          </p:cNvSpPr>
          <p:nvPr>
            <p:ph sz="half" idx="2"/>
          </p:nvPr>
        </p:nvSpPr>
        <p:spPr>
          <a:xfrm>
            <a:off x="731520" y="2609850"/>
            <a:ext cx="6464301" cy="4741546"/>
          </a:xfrm>
        </p:spPr>
        <p:txBody>
          <a:bodyPr/>
          <a:lstStyle>
            <a:lvl1pPr>
              <a:defRPr sz="3400"/>
            </a:lvl1pPr>
            <a:lvl2pPr>
              <a:defRPr sz="2900"/>
            </a:lvl2pPr>
            <a:lvl3pPr>
              <a:defRPr sz="2600"/>
            </a:lvl3pPr>
            <a:lvl4pPr>
              <a:defRPr sz="2300"/>
            </a:lvl4pPr>
            <a:lvl5pPr>
              <a:defRPr sz="2300"/>
            </a:lvl5pPr>
            <a:lvl6pPr>
              <a:defRPr sz="1920"/>
            </a:lvl6pPr>
            <a:lvl7pPr>
              <a:defRPr sz="1920"/>
            </a:lvl7pPr>
            <a:lvl8pPr>
              <a:defRPr sz="1920"/>
            </a:lvl8pPr>
            <a:lvl9pPr>
              <a:defRPr sz="192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7432041" y="1842136"/>
            <a:ext cx="6466840" cy="767714"/>
          </a:xfrm>
        </p:spPr>
        <p:txBody>
          <a:bodyPr anchor="b">
            <a:normAutofit/>
          </a:bodyPr>
          <a:lstStyle>
            <a:lvl1pPr marL="0" indent="0">
              <a:buNone/>
              <a:defRPr sz="340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dirty="0" smtClean="0"/>
              <a:t>Click to edit Master text styles</a:t>
            </a:r>
          </a:p>
        </p:txBody>
      </p:sp>
      <p:sp>
        <p:nvSpPr>
          <p:cNvPr id="6" name="Content Placeholder 5"/>
          <p:cNvSpPr>
            <a:spLocks noGrp="1"/>
          </p:cNvSpPr>
          <p:nvPr>
            <p:ph sz="quarter" idx="4"/>
          </p:nvPr>
        </p:nvSpPr>
        <p:spPr>
          <a:xfrm>
            <a:off x="7432041" y="2609850"/>
            <a:ext cx="6466840" cy="4741546"/>
          </a:xfrm>
        </p:spPr>
        <p:txBody>
          <a:bodyPr/>
          <a:lstStyle>
            <a:lvl1pPr>
              <a:defRPr sz="3400"/>
            </a:lvl1pPr>
            <a:lvl2pPr>
              <a:defRPr sz="2900"/>
            </a:lvl2pPr>
            <a:lvl3pPr>
              <a:defRPr sz="2600"/>
            </a:lvl3pPr>
            <a:lvl4pPr>
              <a:defRPr sz="2300"/>
            </a:lvl4pPr>
            <a:lvl5pPr>
              <a:defRPr sz="2300"/>
            </a:lvl5pPr>
            <a:lvl6pPr>
              <a:defRPr sz="1920"/>
            </a:lvl6pPr>
            <a:lvl7pPr>
              <a:defRPr sz="1920"/>
            </a:lvl7pPr>
            <a:lvl8pPr>
              <a:defRPr sz="1920"/>
            </a:lvl8pPr>
            <a:lvl9pPr>
              <a:defRPr sz="192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a:xfrm>
            <a:off x="731520" y="7627621"/>
            <a:ext cx="3413760" cy="438150"/>
          </a:xfrm>
          <a:prstGeom prst="rect">
            <a:avLst/>
          </a:prstGeom>
        </p:spPr>
        <p:txBody>
          <a:bodyPr/>
          <a:lstStyle/>
          <a:p>
            <a:fld id="{E00BE24B-F331-E648-89BE-FFEFBA9A909B}" type="datetime1">
              <a:rPr lang="en-US" smtClean="0"/>
              <a:t>11/23/15</a:t>
            </a:fld>
            <a:endParaRPr lang="en-US"/>
          </a:p>
        </p:txBody>
      </p:sp>
      <p:sp>
        <p:nvSpPr>
          <p:cNvPr id="8" name="Footer Placeholder 7"/>
          <p:cNvSpPr>
            <a:spLocks noGrp="1"/>
          </p:cNvSpPr>
          <p:nvPr>
            <p:ph type="ftr" sz="quarter" idx="11"/>
          </p:nvPr>
        </p:nvSpPr>
        <p:spPr>
          <a:xfrm>
            <a:off x="4998720" y="7627621"/>
            <a:ext cx="4632960" cy="438150"/>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cxnSp>
        <p:nvCxnSpPr>
          <p:cNvPr id="11" name="Straight Connector 10"/>
          <p:cNvCxnSpPr/>
          <p:nvPr userDrawn="1"/>
        </p:nvCxnSpPr>
        <p:spPr>
          <a:xfrm>
            <a:off x="731520" y="1701166"/>
            <a:ext cx="12568428" cy="0"/>
          </a:xfrm>
          <a:prstGeom prst="line">
            <a:avLst/>
          </a:prstGeom>
          <a:ln w="107950" cmpd="sng">
            <a:solidFill>
              <a:srgbClr val="083F1D"/>
            </a:solidFill>
          </a:ln>
        </p:spPr>
        <p:style>
          <a:lnRef idx="2">
            <a:schemeClr val="accent1"/>
          </a:lnRef>
          <a:fillRef idx="0">
            <a:schemeClr val="accent1"/>
          </a:fillRef>
          <a:effectRef idx="1">
            <a:schemeClr val="accent1"/>
          </a:effectRef>
          <a:fontRef idx="minor">
            <a:schemeClr val="tx1"/>
          </a:fontRef>
        </p:style>
      </p:cxnSp>
      <p:pic>
        <p:nvPicPr>
          <p:cNvPr id="14" name="Picture 13"/>
          <p:cNvPicPr>
            <a:picLocks/>
          </p:cNvPicPr>
          <p:nvPr userDrawn="1"/>
        </p:nvPicPr>
        <p:blipFill>
          <a:blip r:embed="rId2"/>
          <a:stretch>
            <a:fillRect/>
          </a:stretch>
        </p:blipFill>
        <p:spPr>
          <a:xfrm>
            <a:off x="13299948" y="127360"/>
            <a:ext cx="1197864" cy="987552"/>
          </a:xfrm>
          <a:prstGeom prst="rect">
            <a:avLst/>
          </a:prstGeom>
        </p:spPr>
      </p:pic>
      <p:sp>
        <p:nvSpPr>
          <p:cNvPr id="17" name="Rectangle 16"/>
          <p:cNvSpPr/>
          <p:nvPr userDrawn="1"/>
        </p:nvSpPr>
        <p:spPr>
          <a:xfrm>
            <a:off x="0" y="7702906"/>
            <a:ext cx="14630400" cy="526694"/>
          </a:xfrm>
          <a:prstGeom prst="rect">
            <a:avLst/>
          </a:prstGeom>
          <a:solidFill>
            <a:srgbClr val="083F1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FEC309"/>
                </a:solidFill>
              </a:rPr>
              <a:t>Directed Research Project</a:t>
            </a:r>
            <a:endParaRPr lang="en-US" sz="2000" dirty="0">
              <a:solidFill>
                <a:srgbClr val="FEC309"/>
              </a:solidFill>
            </a:endParaRPr>
          </a:p>
        </p:txBody>
      </p:sp>
    </p:spTree>
    <p:extLst>
      <p:ext uri="{BB962C8B-B14F-4D97-AF65-F5344CB8AC3E}">
        <p14:creationId xmlns:p14="http://schemas.microsoft.com/office/powerpoint/2010/main" val="248682443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731520" y="329566"/>
            <a:ext cx="12568428" cy="1371600"/>
          </a:xfr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731520" y="7627621"/>
            <a:ext cx="3413760" cy="438150"/>
          </a:xfrm>
          <a:prstGeom prst="rect">
            <a:avLst/>
          </a:prstGeom>
        </p:spPr>
        <p:txBody>
          <a:bodyPr/>
          <a:lstStyle/>
          <a:p>
            <a:fld id="{7AE730AA-01C2-924D-AA8A-F3A3B9DDE903}" type="datetime1">
              <a:rPr lang="en-US" smtClean="0"/>
              <a:t>11/23/15</a:t>
            </a:fld>
            <a:endParaRPr lang="en-US"/>
          </a:p>
        </p:txBody>
      </p:sp>
      <p:sp>
        <p:nvSpPr>
          <p:cNvPr id="4" name="Footer Placeholder 3"/>
          <p:cNvSpPr>
            <a:spLocks noGrp="1"/>
          </p:cNvSpPr>
          <p:nvPr>
            <p:ph type="ftr" sz="quarter" idx="11"/>
          </p:nvPr>
        </p:nvSpPr>
        <p:spPr>
          <a:xfrm>
            <a:off x="4998720" y="7627621"/>
            <a:ext cx="4632960" cy="438150"/>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cxnSp>
        <p:nvCxnSpPr>
          <p:cNvPr id="7" name="Straight Connector 6"/>
          <p:cNvCxnSpPr/>
          <p:nvPr userDrawn="1"/>
        </p:nvCxnSpPr>
        <p:spPr>
          <a:xfrm>
            <a:off x="731520" y="1701166"/>
            <a:ext cx="12568428" cy="0"/>
          </a:xfrm>
          <a:prstGeom prst="line">
            <a:avLst/>
          </a:prstGeom>
          <a:ln w="107950" cmpd="sng">
            <a:solidFill>
              <a:srgbClr val="083F1D"/>
            </a:solidFill>
          </a:ln>
        </p:spPr>
        <p:style>
          <a:lnRef idx="2">
            <a:schemeClr val="accent1"/>
          </a:lnRef>
          <a:fillRef idx="0">
            <a:schemeClr val="accent1"/>
          </a:fillRef>
          <a:effectRef idx="1">
            <a:schemeClr val="accent1"/>
          </a:effectRef>
          <a:fontRef idx="minor">
            <a:schemeClr val="tx1"/>
          </a:fontRef>
        </p:style>
      </p:cxnSp>
      <p:pic>
        <p:nvPicPr>
          <p:cNvPr id="10" name="Picture 9"/>
          <p:cNvPicPr>
            <a:picLocks/>
          </p:cNvPicPr>
          <p:nvPr userDrawn="1"/>
        </p:nvPicPr>
        <p:blipFill>
          <a:blip r:embed="rId2"/>
          <a:stretch>
            <a:fillRect/>
          </a:stretch>
        </p:blipFill>
        <p:spPr>
          <a:xfrm>
            <a:off x="13299948" y="127360"/>
            <a:ext cx="1197864" cy="987552"/>
          </a:xfrm>
          <a:prstGeom prst="rect">
            <a:avLst/>
          </a:prstGeom>
        </p:spPr>
      </p:pic>
      <p:sp>
        <p:nvSpPr>
          <p:cNvPr id="13" name="Rectangle 12"/>
          <p:cNvSpPr/>
          <p:nvPr userDrawn="1"/>
        </p:nvSpPr>
        <p:spPr>
          <a:xfrm>
            <a:off x="0" y="7702906"/>
            <a:ext cx="14630400" cy="526694"/>
          </a:xfrm>
          <a:prstGeom prst="rect">
            <a:avLst/>
          </a:prstGeom>
          <a:solidFill>
            <a:srgbClr val="083F1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FEC309"/>
                </a:solidFill>
              </a:rPr>
              <a:t>Directed Research Project</a:t>
            </a:r>
            <a:endParaRPr lang="en-US" sz="2000" dirty="0">
              <a:solidFill>
                <a:srgbClr val="FEC309"/>
              </a:solidFill>
            </a:endParaRPr>
          </a:p>
        </p:txBody>
      </p:sp>
    </p:spTree>
    <p:extLst>
      <p:ext uri="{BB962C8B-B14F-4D97-AF65-F5344CB8AC3E}">
        <p14:creationId xmlns:p14="http://schemas.microsoft.com/office/powerpoint/2010/main" val="108471299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520" y="7627621"/>
            <a:ext cx="3413760" cy="438150"/>
          </a:xfrm>
          <a:prstGeom prst="rect">
            <a:avLst/>
          </a:prstGeom>
        </p:spPr>
        <p:txBody>
          <a:bodyPr/>
          <a:lstStyle/>
          <a:p>
            <a:fld id="{F7D1BF2A-101A-D140-B661-DBA6283C1D50}" type="datetime1">
              <a:rPr lang="en-US" smtClean="0"/>
              <a:t>11/23/15</a:t>
            </a:fld>
            <a:endParaRPr lang="en-US"/>
          </a:p>
        </p:txBody>
      </p:sp>
      <p:sp>
        <p:nvSpPr>
          <p:cNvPr id="3" name="Footer Placeholder 2"/>
          <p:cNvSpPr>
            <a:spLocks noGrp="1"/>
          </p:cNvSpPr>
          <p:nvPr>
            <p:ph type="ftr" sz="quarter" idx="11"/>
          </p:nvPr>
        </p:nvSpPr>
        <p:spPr>
          <a:xfrm>
            <a:off x="4998720" y="7627621"/>
            <a:ext cx="4632960" cy="438150"/>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pic>
        <p:nvPicPr>
          <p:cNvPr id="9" name="Picture 8"/>
          <p:cNvPicPr>
            <a:picLocks/>
          </p:cNvPicPr>
          <p:nvPr userDrawn="1"/>
        </p:nvPicPr>
        <p:blipFill>
          <a:blip r:embed="rId2"/>
          <a:stretch>
            <a:fillRect/>
          </a:stretch>
        </p:blipFill>
        <p:spPr>
          <a:xfrm>
            <a:off x="13299948" y="127360"/>
            <a:ext cx="1197864" cy="987552"/>
          </a:xfrm>
          <a:prstGeom prst="rect">
            <a:avLst/>
          </a:prstGeom>
        </p:spPr>
      </p:pic>
      <p:sp>
        <p:nvSpPr>
          <p:cNvPr id="12" name="Rectangle 11"/>
          <p:cNvSpPr/>
          <p:nvPr userDrawn="1"/>
        </p:nvSpPr>
        <p:spPr>
          <a:xfrm>
            <a:off x="0" y="7702906"/>
            <a:ext cx="14630400" cy="526694"/>
          </a:xfrm>
          <a:prstGeom prst="rect">
            <a:avLst/>
          </a:prstGeom>
          <a:solidFill>
            <a:srgbClr val="083F1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FEC309"/>
                </a:solidFill>
              </a:rPr>
              <a:t>Directed Research Project</a:t>
            </a:r>
            <a:endParaRPr lang="en-US" sz="2000" dirty="0">
              <a:solidFill>
                <a:srgbClr val="FEC309"/>
              </a:solidFill>
            </a:endParaRPr>
          </a:p>
        </p:txBody>
      </p:sp>
    </p:spTree>
    <p:extLst>
      <p:ext uri="{BB962C8B-B14F-4D97-AF65-F5344CB8AC3E}">
        <p14:creationId xmlns:p14="http://schemas.microsoft.com/office/powerpoint/2010/main" val="1249224671"/>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1521" y="327660"/>
            <a:ext cx="4813301" cy="1394460"/>
          </a:xfrm>
        </p:spPr>
        <p:txBody>
          <a:bodyPr anchor="b"/>
          <a:lstStyle>
            <a:lvl1pPr algn="l">
              <a:defRPr sz="2400" b="1"/>
            </a:lvl1pPr>
          </a:lstStyle>
          <a:p>
            <a:r>
              <a:rPr lang="en-US" smtClean="0"/>
              <a:t>Click to edit Master title style</a:t>
            </a:r>
            <a:endParaRPr lang="en-US"/>
          </a:p>
        </p:txBody>
      </p:sp>
      <p:sp>
        <p:nvSpPr>
          <p:cNvPr id="3" name="Content Placeholder 2"/>
          <p:cNvSpPr>
            <a:spLocks noGrp="1"/>
          </p:cNvSpPr>
          <p:nvPr>
            <p:ph idx="1"/>
          </p:nvPr>
        </p:nvSpPr>
        <p:spPr>
          <a:xfrm>
            <a:off x="5720080" y="327660"/>
            <a:ext cx="8178800" cy="7023736"/>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731521" y="1722120"/>
            <a:ext cx="4813301" cy="5629276"/>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Click to edit Master text styles</a:t>
            </a:r>
          </a:p>
        </p:txBody>
      </p:sp>
      <p:sp>
        <p:nvSpPr>
          <p:cNvPr id="5" name="Date Placeholder 4"/>
          <p:cNvSpPr>
            <a:spLocks noGrp="1"/>
          </p:cNvSpPr>
          <p:nvPr>
            <p:ph type="dt" sz="half" idx="10"/>
          </p:nvPr>
        </p:nvSpPr>
        <p:spPr>
          <a:xfrm>
            <a:off x="731520" y="7627621"/>
            <a:ext cx="3413760" cy="438150"/>
          </a:xfrm>
          <a:prstGeom prst="rect">
            <a:avLst/>
          </a:prstGeom>
        </p:spPr>
        <p:txBody>
          <a:bodyPr/>
          <a:lstStyle/>
          <a:p>
            <a:fld id="{0AACA68E-B100-5843-B2DC-78DDAFBAA726}" type="datetime1">
              <a:rPr lang="en-US" smtClean="0"/>
              <a:t>11/23/15</a:t>
            </a:fld>
            <a:endParaRPr lang="en-US"/>
          </a:p>
        </p:txBody>
      </p:sp>
      <p:sp>
        <p:nvSpPr>
          <p:cNvPr id="6" name="Footer Placeholder 5"/>
          <p:cNvSpPr>
            <a:spLocks noGrp="1"/>
          </p:cNvSpPr>
          <p:nvPr>
            <p:ph type="ftr" sz="quarter" idx="11"/>
          </p:nvPr>
        </p:nvSpPr>
        <p:spPr>
          <a:xfrm>
            <a:off x="4998720" y="7627621"/>
            <a:ext cx="4632960" cy="438150"/>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pic>
        <p:nvPicPr>
          <p:cNvPr id="12" name="Picture 11"/>
          <p:cNvPicPr>
            <a:picLocks/>
          </p:cNvPicPr>
          <p:nvPr userDrawn="1"/>
        </p:nvPicPr>
        <p:blipFill>
          <a:blip r:embed="rId2"/>
          <a:stretch>
            <a:fillRect/>
          </a:stretch>
        </p:blipFill>
        <p:spPr>
          <a:xfrm>
            <a:off x="13299948" y="127360"/>
            <a:ext cx="1197864" cy="987552"/>
          </a:xfrm>
          <a:prstGeom prst="rect">
            <a:avLst/>
          </a:prstGeom>
        </p:spPr>
      </p:pic>
      <p:sp>
        <p:nvSpPr>
          <p:cNvPr id="14" name="Rectangle 13"/>
          <p:cNvSpPr/>
          <p:nvPr userDrawn="1"/>
        </p:nvSpPr>
        <p:spPr>
          <a:xfrm>
            <a:off x="0" y="7702906"/>
            <a:ext cx="14630400" cy="526694"/>
          </a:xfrm>
          <a:prstGeom prst="rect">
            <a:avLst/>
          </a:prstGeom>
          <a:solidFill>
            <a:srgbClr val="083F1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FEC309"/>
                </a:solidFill>
              </a:rPr>
              <a:t>Directed Research Project</a:t>
            </a:r>
            <a:endParaRPr lang="en-US" sz="2000" dirty="0">
              <a:solidFill>
                <a:srgbClr val="FEC309"/>
              </a:solidFill>
            </a:endParaRPr>
          </a:p>
        </p:txBody>
      </p:sp>
    </p:spTree>
    <p:extLst>
      <p:ext uri="{BB962C8B-B14F-4D97-AF65-F5344CB8AC3E}">
        <p14:creationId xmlns:p14="http://schemas.microsoft.com/office/powerpoint/2010/main" val="121822031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67661" y="5760720"/>
            <a:ext cx="8778240" cy="680086"/>
          </a:xfrm>
        </p:spPr>
        <p:txBody>
          <a:bodyPr anchor="b"/>
          <a:lstStyle>
            <a:lvl1pPr algn="l">
              <a:defRPr sz="2400" b="1"/>
            </a:lvl1pPr>
          </a:lstStyle>
          <a:p>
            <a:r>
              <a:rPr lang="en-US" smtClean="0"/>
              <a:t>Click to edit Master title style</a:t>
            </a:r>
            <a:endParaRPr lang="en-US"/>
          </a:p>
        </p:txBody>
      </p:sp>
      <p:sp>
        <p:nvSpPr>
          <p:cNvPr id="3" name="Picture Placeholder 2"/>
          <p:cNvSpPr>
            <a:spLocks noGrp="1"/>
          </p:cNvSpPr>
          <p:nvPr>
            <p:ph type="pic" idx="1"/>
          </p:nvPr>
        </p:nvSpPr>
        <p:spPr>
          <a:xfrm>
            <a:off x="2867661" y="735330"/>
            <a:ext cx="8778240" cy="493776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a:p>
        </p:txBody>
      </p:sp>
      <p:sp>
        <p:nvSpPr>
          <p:cNvPr id="4" name="Text Placeholder 3"/>
          <p:cNvSpPr>
            <a:spLocks noGrp="1"/>
          </p:cNvSpPr>
          <p:nvPr>
            <p:ph type="body" sz="half" idx="2"/>
          </p:nvPr>
        </p:nvSpPr>
        <p:spPr>
          <a:xfrm>
            <a:off x="2867661" y="6440806"/>
            <a:ext cx="8778240" cy="965834"/>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Click to edit Master text styles</a:t>
            </a:r>
          </a:p>
        </p:txBody>
      </p:sp>
      <p:sp>
        <p:nvSpPr>
          <p:cNvPr id="5" name="Date Placeholder 4"/>
          <p:cNvSpPr>
            <a:spLocks noGrp="1"/>
          </p:cNvSpPr>
          <p:nvPr>
            <p:ph type="dt" sz="half" idx="10"/>
          </p:nvPr>
        </p:nvSpPr>
        <p:spPr>
          <a:xfrm>
            <a:off x="731520" y="7627621"/>
            <a:ext cx="3413760" cy="438150"/>
          </a:xfrm>
          <a:prstGeom prst="rect">
            <a:avLst/>
          </a:prstGeom>
        </p:spPr>
        <p:txBody>
          <a:bodyPr/>
          <a:lstStyle/>
          <a:p>
            <a:fld id="{1B7CF057-4E5B-BB41-ACAF-EDE67CDBF2FB}" type="datetime1">
              <a:rPr lang="en-US" smtClean="0"/>
              <a:t>11/23/15</a:t>
            </a:fld>
            <a:endParaRPr lang="en-US"/>
          </a:p>
        </p:txBody>
      </p:sp>
      <p:sp>
        <p:nvSpPr>
          <p:cNvPr id="6" name="Footer Placeholder 5"/>
          <p:cNvSpPr>
            <a:spLocks noGrp="1"/>
          </p:cNvSpPr>
          <p:nvPr>
            <p:ph type="ftr" sz="quarter" idx="11"/>
          </p:nvPr>
        </p:nvSpPr>
        <p:spPr>
          <a:xfrm>
            <a:off x="4998720" y="7627621"/>
            <a:ext cx="4632960" cy="438150"/>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pic>
        <p:nvPicPr>
          <p:cNvPr id="12" name="Picture 11"/>
          <p:cNvPicPr>
            <a:picLocks/>
          </p:cNvPicPr>
          <p:nvPr userDrawn="1"/>
        </p:nvPicPr>
        <p:blipFill>
          <a:blip r:embed="rId2"/>
          <a:stretch>
            <a:fillRect/>
          </a:stretch>
        </p:blipFill>
        <p:spPr>
          <a:xfrm>
            <a:off x="13299948" y="127360"/>
            <a:ext cx="1197864" cy="987552"/>
          </a:xfrm>
          <a:prstGeom prst="rect">
            <a:avLst/>
          </a:prstGeom>
        </p:spPr>
      </p:pic>
      <p:sp>
        <p:nvSpPr>
          <p:cNvPr id="14" name="Rectangle 13"/>
          <p:cNvSpPr/>
          <p:nvPr userDrawn="1"/>
        </p:nvSpPr>
        <p:spPr>
          <a:xfrm>
            <a:off x="0" y="7702906"/>
            <a:ext cx="14630400" cy="526694"/>
          </a:xfrm>
          <a:prstGeom prst="rect">
            <a:avLst/>
          </a:prstGeom>
          <a:solidFill>
            <a:srgbClr val="083F1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FEC309"/>
                </a:solidFill>
              </a:rPr>
              <a:t>Directed Research Project</a:t>
            </a:r>
            <a:endParaRPr lang="en-US" sz="2000" dirty="0">
              <a:solidFill>
                <a:srgbClr val="FEC309"/>
              </a:solidFill>
            </a:endParaRPr>
          </a:p>
        </p:txBody>
      </p:sp>
    </p:spTree>
    <p:extLst>
      <p:ext uri="{BB962C8B-B14F-4D97-AF65-F5344CB8AC3E}">
        <p14:creationId xmlns:p14="http://schemas.microsoft.com/office/powerpoint/2010/main" val="361598310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1520" y="329566"/>
            <a:ext cx="13167360" cy="13716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731520" y="1920240"/>
            <a:ext cx="13167360" cy="5431156"/>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10485120" y="7627621"/>
            <a:ext cx="3413760" cy="438150"/>
          </a:xfrm>
          <a:prstGeom prst="rect">
            <a:avLst/>
          </a:prstGeom>
        </p:spPr>
        <p:txBody>
          <a:bodyPr vert="horz" lIns="91440" tIns="45720" rIns="91440" bIns="45720" rtlCol="0" anchor="ctr"/>
          <a:lstStyle>
            <a:lvl1pPr algn="r">
              <a:defRPr sz="1440">
                <a:solidFill>
                  <a:srgbClr val="FEC309"/>
                </a:solidFill>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5" r:id="rId10"/>
    <p:sldLayoutId id="2147493466" r:id="rId11"/>
  </p:sldLayoutIdLst>
  <p:timing>
    <p:tnLst>
      <p:par>
        <p:cTn id="1" dur="indefinite" restart="never" nodeType="tmRoot"/>
      </p:par>
    </p:tnLst>
  </p:timing>
  <p:hf hdr="0" ftr="0" dt="0"/>
  <p:txStyles>
    <p:titleStyle>
      <a:lvl1pPr algn="l" defTabSz="548640" rtl="0" eaLnBrk="1" latinLnBrk="0" hangingPunct="1">
        <a:spcBef>
          <a:spcPct val="0"/>
        </a:spcBef>
        <a:buNone/>
        <a:defRPr sz="6300" kern="1200">
          <a:solidFill>
            <a:schemeClr val="tx1"/>
          </a:solidFill>
          <a:latin typeface="+mj-lt"/>
          <a:ea typeface="+mj-ea"/>
          <a:cs typeface="+mj-cs"/>
        </a:defRPr>
      </a:lvl1pPr>
    </p:titleStyle>
    <p:bodyStyle>
      <a:lvl1pPr marL="411480" indent="-411480" algn="l" defTabSz="548640" rtl="0" eaLnBrk="1" latinLnBrk="0" hangingPunct="1">
        <a:spcBef>
          <a:spcPct val="20000"/>
        </a:spcBef>
        <a:buFont typeface="Arial"/>
        <a:buChar char="•"/>
        <a:defRPr sz="4600" kern="1200">
          <a:solidFill>
            <a:schemeClr val="tx1"/>
          </a:solidFill>
          <a:latin typeface="+mn-lt"/>
          <a:ea typeface="+mn-ea"/>
          <a:cs typeface="+mn-cs"/>
        </a:defRPr>
      </a:lvl1pPr>
      <a:lvl2pPr marL="891540" indent="-342900" algn="l" defTabSz="548640" rtl="0" eaLnBrk="1" latinLnBrk="0" hangingPunct="1">
        <a:spcBef>
          <a:spcPct val="20000"/>
        </a:spcBef>
        <a:buFont typeface="Arial"/>
        <a:buChar char="–"/>
        <a:defRPr sz="4000" kern="1200">
          <a:solidFill>
            <a:schemeClr val="tx1"/>
          </a:solidFill>
          <a:latin typeface="+mn-lt"/>
          <a:ea typeface="+mn-ea"/>
          <a:cs typeface="+mn-cs"/>
        </a:defRPr>
      </a:lvl2pPr>
      <a:lvl3pPr marL="1371600" indent="-274320" algn="l" defTabSz="548640" rtl="0" eaLnBrk="1" latinLnBrk="0" hangingPunct="1">
        <a:spcBef>
          <a:spcPct val="20000"/>
        </a:spcBef>
        <a:buFont typeface="Arial"/>
        <a:buChar char="•"/>
        <a:defRPr sz="3400" kern="1200">
          <a:solidFill>
            <a:schemeClr val="tx1"/>
          </a:solidFill>
          <a:latin typeface="+mn-lt"/>
          <a:ea typeface="+mn-ea"/>
          <a:cs typeface="+mn-cs"/>
        </a:defRPr>
      </a:lvl3pPr>
      <a:lvl4pPr marL="1920240" indent="-274320" algn="l" defTabSz="548640" rtl="0" eaLnBrk="1" latinLnBrk="0" hangingPunct="1">
        <a:spcBef>
          <a:spcPct val="20000"/>
        </a:spcBef>
        <a:buFont typeface="Arial"/>
        <a:buChar char="–"/>
        <a:defRPr sz="2900" kern="1200">
          <a:solidFill>
            <a:schemeClr val="tx1"/>
          </a:solidFill>
          <a:latin typeface="+mn-lt"/>
          <a:ea typeface="+mn-ea"/>
          <a:cs typeface="+mn-cs"/>
        </a:defRPr>
      </a:lvl4pPr>
      <a:lvl5pPr marL="2468880" indent="-274320" algn="l" defTabSz="548640" rtl="0" eaLnBrk="1" latinLnBrk="0" hangingPunct="1">
        <a:spcBef>
          <a:spcPct val="20000"/>
        </a:spcBef>
        <a:buFont typeface="Arial"/>
        <a:buChar char="»"/>
        <a:defRPr sz="2900" kern="1200">
          <a:solidFill>
            <a:schemeClr val="tx1"/>
          </a:solidFill>
          <a:latin typeface="+mn-lt"/>
          <a:ea typeface="+mn-ea"/>
          <a:cs typeface="+mn-cs"/>
        </a:defRPr>
      </a:lvl5pPr>
      <a:lvl6pPr marL="3017520" indent="-274320" algn="l" defTabSz="548640" rtl="0" eaLnBrk="1" latinLnBrk="0" hangingPunct="1">
        <a:spcBef>
          <a:spcPct val="20000"/>
        </a:spcBef>
        <a:buFont typeface="Arial"/>
        <a:buChar char="•"/>
        <a:defRPr sz="2400" kern="1200">
          <a:solidFill>
            <a:schemeClr val="tx1"/>
          </a:solidFill>
          <a:latin typeface="+mn-lt"/>
          <a:ea typeface="+mn-ea"/>
          <a:cs typeface="+mn-cs"/>
        </a:defRPr>
      </a:lvl6pPr>
      <a:lvl7pPr marL="3566160" indent="-274320" algn="l" defTabSz="548640" rtl="0" eaLnBrk="1" latinLnBrk="0" hangingPunct="1">
        <a:spcBef>
          <a:spcPct val="20000"/>
        </a:spcBef>
        <a:buFont typeface="Arial"/>
        <a:buChar char="•"/>
        <a:defRPr sz="2400" kern="1200">
          <a:solidFill>
            <a:schemeClr val="tx1"/>
          </a:solidFill>
          <a:latin typeface="+mn-lt"/>
          <a:ea typeface="+mn-ea"/>
          <a:cs typeface="+mn-cs"/>
        </a:defRPr>
      </a:lvl7pPr>
      <a:lvl8pPr marL="4114800" indent="-274320" algn="l" defTabSz="548640" rtl="0" eaLnBrk="1" latinLnBrk="0" hangingPunct="1">
        <a:spcBef>
          <a:spcPct val="20000"/>
        </a:spcBef>
        <a:buFont typeface="Arial"/>
        <a:buChar char="•"/>
        <a:defRPr sz="2400" kern="1200">
          <a:solidFill>
            <a:schemeClr val="tx1"/>
          </a:solidFill>
          <a:latin typeface="+mn-lt"/>
          <a:ea typeface="+mn-ea"/>
          <a:cs typeface="+mn-cs"/>
        </a:defRPr>
      </a:lvl8pPr>
      <a:lvl9pPr marL="4663440" indent="-274320" algn="l" defTabSz="548640" rtl="0" eaLnBrk="1" latinLnBrk="0" hangingPunct="1">
        <a:spcBef>
          <a:spcPct val="20000"/>
        </a:spcBef>
        <a:buFont typeface="Arial"/>
        <a:buChar char="•"/>
        <a:defRPr sz="2400" kern="1200">
          <a:solidFill>
            <a:schemeClr val="tx1"/>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1.png"/><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35.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jpeg"/><Relationship Id="rId5" Type="http://schemas.openxmlformats.org/officeDocument/2006/relationships/image" Target="../media/image4.gif"/><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25.tif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2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4" Type="http://schemas.openxmlformats.org/officeDocument/2006/relationships/oleObject" Target="../embeddings/oleObject1.bin"/><Relationship Id="rId5" Type="http://schemas.openxmlformats.org/officeDocument/2006/relationships/image" Target="../media/image7.emf"/><Relationship Id="rId6" Type="http://schemas.openxmlformats.org/officeDocument/2006/relationships/oleObject" Target="../embeddings/oleObject2.bin"/><Relationship Id="rId7" Type="http://schemas.openxmlformats.org/officeDocument/2006/relationships/image" Target="../media/image8.emf"/><Relationship Id="rId1" Type="http://schemas.openxmlformats.org/officeDocument/2006/relationships/vmlDrawing" Target="../drawings/vmlDrawing1.vml"/><Relationship Id="rId2"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21134" y="2171700"/>
            <a:ext cx="12435840" cy="2110078"/>
          </a:xfrm>
        </p:spPr>
        <p:txBody>
          <a:bodyPr>
            <a:noAutofit/>
          </a:bodyPr>
          <a:lstStyle/>
          <a:p>
            <a:pPr algn="ctr"/>
            <a:r>
              <a:rPr lang="en-US" sz="5700" dirty="0"/>
              <a:t>Exploring Tradeoffs Between Power and Performance for a Scientific Visualization Algorithm</a:t>
            </a:r>
          </a:p>
        </p:txBody>
      </p:sp>
      <p:sp>
        <p:nvSpPr>
          <p:cNvPr id="3" name="Subtitle 2"/>
          <p:cNvSpPr>
            <a:spLocks noGrp="1"/>
          </p:cNvSpPr>
          <p:nvPr>
            <p:ph type="subTitle" idx="1"/>
          </p:nvPr>
        </p:nvSpPr>
        <p:spPr/>
        <p:txBody>
          <a:bodyPr>
            <a:normAutofit fontScale="85000" lnSpcReduction="20000"/>
          </a:bodyPr>
          <a:lstStyle/>
          <a:p>
            <a:pPr>
              <a:spcBef>
                <a:spcPts val="200"/>
              </a:spcBef>
            </a:pPr>
            <a:r>
              <a:rPr lang="en-US" dirty="0" smtClean="0"/>
              <a:t>Stephanie Labasan</a:t>
            </a:r>
          </a:p>
          <a:p>
            <a:pPr>
              <a:spcBef>
                <a:spcPts val="200"/>
              </a:spcBef>
            </a:pPr>
            <a:r>
              <a:rPr lang="en-US" i="1" dirty="0" smtClean="0"/>
              <a:t>Computer and Information Science </a:t>
            </a:r>
          </a:p>
          <a:p>
            <a:pPr>
              <a:spcBef>
                <a:spcPts val="200"/>
              </a:spcBef>
            </a:pPr>
            <a:r>
              <a:rPr lang="en-US" i="1" dirty="0" smtClean="0"/>
              <a:t>University of Oregon</a:t>
            </a:r>
          </a:p>
          <a:p>
            <a:pPr>
              <a:spcBef>
                <a:spcPts val="200"/>
              </a:spcBef>
            </a:pPr>
            <a:r>
              <a:rPr lang="en-US" dirty="0" smtClean="0"/>
              <a:t>23 November 2015</a:t>
            </a:r>
            <a:endParaRPr lang="en-US" dirty="0"/>
          </a:p>
        </p:txBody>
      </p:sp>
    </p:spTree>
    <p:extLst>
      <p:ext uri="{BB962C8B-B14F-4D97-AF65-F5344CB8AC3E}">
        <p14:creationId xmlns:p14="http://schemas.microsoft.com/office/powerpoint/2010/main" val="1197429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Save Energy/Power?</a:t>
            </a:r>
            <a:endParaRPr lang="en-US" dirty="0"/>
          </a:p>
        </p:txBody>
      </p:sp>
      <p:sp>
        <p:nvSpPr>
          <p:cNvPr id="7" name="Text Placeholder 6"/>
          <p:cNvSpPr>
            <a:spLocks noGrp="1"/>
          </p:cNvSpPr>
          <p:nvPr>
            <p:ph type="body" idx="1"/>
          </p:nvPr>
        </p:nvSpPr>
        <p:spPr/>
        <p:txBody>
          <a:bodyPr>
            <a:normAutofit/>
          </a:bodyPr>
          <a:lstStyle/>
          <a:p>
            <a:r>
              <a:rPr lang="en-US" sz="3400" dirty="0" smtClean="0">
                <a:ea typeface="Cambria" charset="0"/>
                <a:cs typeface="Cambria" charset="0"/>
              </a:rPr>
              <a:t>Energy</a:t>
            </a:r>
            <a:endParaRPr lang="en-US" sz="3400" dirty="0">
              <a:ea typeface="Cambria" charset="0"/>
              <a:cs typeface="Cambria" charset="0"/>
            </a:endParaRPr>
          </a:p>
        </p:txBody>
      </p:sp>
      <p:sp>
        <p:nvSpPr>
          <p:cNvPr id="9" name="Content Placeholder 8"/>
          <p:cNvSpPr>
            <a:spLocks noGrp="1"/>
          </p:cNvSpPr>
          <p:nvPr>
            <p:ph sz="half" idx="2"/>
          </p:nvPr>
        </p:nvSpPr>
        <p:spPr/>
        <p:txBody>
          <a:bodyPr/>
          <a:lstStyle/>
          <a:p>
            <a:r>
              <a:rPr lang="en-US" sz="3400" dirty="0" smtClean="0">
                <a:ea typeface="Cambria" charset="0"/>
                <a:cs typeface="Cambria" charset="0"/>
              </a:rPr>
              <a:t>For a single application execution, minimize energy consumption ($$)</a:t>
            </a:r>
          </a:p>
          <a:p>
            <a:r>
              <a:rPr lang="en-US" sz="3400" dirty="0" smtClean="0">
                <a:ea typeface="Cambria" charset="0"/>
                <a:cs typeface="Cambria" charset="0"/>
              </a:rPr>
              <a:t>Energy-to-solution</a:t>
            </a:r>
          </a:p>
          <a:p>
            <a:r>
              <a:rPr lang="en-US" sz="3400" dirty="0" smtClean="0">
                <a:ea typeface="Cambria" charset="0"/>
                <a:cs typeface="Cambria" charset="0"/>
              </a:rPr>
              <a:t>Workstations, data centers</a:t>
            </a:r>
            <a:endParaRPr lang="en-US" sz="3400" dirty="0">
              <a:ea typeface="Cambria" charset="0"/>
              <a:cs typeface="Cambria" charset="0"/>
            </a:endParaRPr>
          </a:p>
        </p:txBody>
      </p:sp>
      <p:sp>
        <p:nvSpPr>
          <p:cNvPr id="10" name="Text Placeholder 9"/>
          <p:cNvSpPr>
            <a:spLocks noGrp="1"/>
          </p:cNvSpPr>
          <p:nvPr>
            <p:ph type="body" sz="quarter" idx="3"/>
          </p:nvPr>
        </p:nvSpPr>
        <p:spPr/>
        <p:txBody>
          <a:bodyPr/>
          <a:lstStyle/>
          <a:p>
            <a:r>
              <a:rPr lang="en-US" sz="3400" smtClean="0">
                <a:ea typeface="Cambria" charset="0"/>
                <a:cs typeface="Cambria" charset="0"/>
              </a:rPr>
              <a:t>Power</a:t>
            </a:r>
            <a:endParaRPr lang="en-US" sz="3400" dirty="0">
              <a:ea typeface="Cambria" charset="0"/>
              <a:cs typeface="Cambria" charset="0"/>
            </a:endParaRPr>
          </a:p>
        </p:txBody>
      </p:sp>
      <p:sp>
        <p:nvSpPr>
          <p:cNvPr id="13" name="Content Placeholder 12"/>
          <p:cNvSpPr>
            <a:spLocks noGrp="1"/>
          </p:cNvSpPr>
          <p:nvPr>
            <p:ph sz="quarter" idx="4"/>
          </p:nvPr>
        </p:nvSpPr>
        <p:spPr/>
        <p:txBody>
          <a:bodyPr>
            <a:normAutofit/>
          </a:bodyPr>
          <a:lstStyle/>
          <a:p>
            <a:r>
              <a:rPr lang="en-US" sz="3400" dirty="0" smtClean="0">
                <a:ea typeface="Cambria" charset="0"/>
                <a:cs typeface="Cambria" charset="0"/>
              </a:rPr>
              <a:t>Reduce rate at which application consumes energy</a:t>
            </a:r>
          </a:p>
          <a:p>
            <a:r>
              <a:rPr lang="en-US" sz="3400" dirty="0" smtClean="0">
                <a:ea typeface="Cambria" charset="0"/>
                <a:cs typeface="Cambria" charset="0"/>
              </a:rPr>
              <a:t>Save power != Save $$/energy</a:t>
            </a:r>
          </a:p>
          <a:p>
            <a:pPr lvl="1"/>
            <a:r>
              <a:rPr lang="en-US" sz="2900" dirty="0" smtClean="0">
                <a:ea typeface="Cambria" charset="0"/>
                <a:cs typeface="Cambria" charset="0"/>
              </a:rPr>
              <a:t>Run at 40W     take 10s = 400J</a:t>
            </a:r>
          </a:p>
          <a:p>
            <a:pPr lvl="1"/>
            <a:r>
              <a:rPr lang="en-US" sz="2900" dirty="0" smtClean="0">
                <a:ea typeface="Cambria" charset="0"/>
                <a:cs typeface="Cambria" charset="0"/>
              </a:rPr>
              <a:t>Run at 30W     take 15s = 450J</a:t>
            </a:r>
          </a:p>
          <a:p>
            <a:r>
              <a:rPr lang="en-US" sz="3400" dirty="0" smtClean="0">
                <a:ea typeface="Cambria" charset="0"/>
                <a:cs typeface="Cambria" charset="0"/>
              </a:rPr>
              <a:t>Increase throughput (concurrent jobs)</a:t>
            </a:r>
          </a:p>
          <a:p>
            <a:r>
              <a:rPr lang="en-US" sz="3400" dirty="0" smtClean="0">
                <a:ea typeface="Cambria" charset="0"/>
                <a:cs typeface="Cambria" charset="0"/>
              </a:rPr>
              <a:t>Supercomputers</a:t>
            </a:r>
            <a:endParaRPr lang="en-US" sz="3400" dirty="0">
              <a:ea typeface="Cambria" charset="0"/>
              <a:cs typeface="Cambria" charset="0"/>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pPr/>
              <a:t>9</a:t>
            </a:fld>
            <a:endParaRPr lang="en-US" dirty="0"/>
          </a:p>
        </p:txBody>
      </p:sp>
      <p:cxnSp>
        <p:nvCxnSpPr>
          <p:cNvPr id="4" name="Straight Arrow Connector 3"/>
          <p:cNvCxnSpPr/>
          <p:nvPr/>
        </p:nvCxnSpPr>
        <p:spPr>
          <a:xfrm>
            <a:off x="10278533" y="4453467"/>
            <a:ext cx="1" cy="880533"/>
          </a:xfrm>
          <a:prstGeom prst="straightConnector1">
            <a:avLst/>
          </a:prstGeom>
          <a:ln w="762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V="1">
            <a:off x="12987864" y="4453467"/>
            <a:ext cx="2" cy="825818"/>
          </a:xfrm>
          <a:prstGeom prst="straightConnector1">
            <a:avLst/>
          </a:prstGeom>
          <a:ln w="762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02661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Increasing Throughput</a:t>
            </a:r>
            <a:endParaRPr lang="en-US" dirty="0"/>
          </a:p>
        </p:txBody>
      </p:sp>
      <p:sp>
        <p:nvSpPr>
          <p:cNvPr id="28" name="Text Placeholder 27"/>
          <p:cNvSpPr>
            <a:spLocks noGrp="1"/>
          </p:cNvSpPr>
          <p:nvPr>
            <p:ph type="body" idx="1"/>
          </p:nvPr>
        </p:nvSpPr>
        <p:spPr/>
        <p:txBody>
          <a:bodyPr/>
          <a:lstStyle/>
          <a:p>
            <a:r>
              <a:rPr lang="en-US" dirty="0" smtClean="0"/>
              <a:t>Scenario 1</a:t>
            </a:r>
            <a:endParaRPr lang="en-US" dirty="0"/>
          </a:p>
        </p:txBody>
      </p:sp>
      <p:sp>
        <p:nvSpPr>
          <p:cNvPr id="29" name="Content Placeholder 28"/>
          <p:cNvSpPr>
            <a:spLocks noGrp="1"/>
          </p:cNvSpPr>
          <p:nvPr>
            <p:ph sz="half" idx="2"/>
          </p:nvPr>
        </p:nvSpPr>
        <p:spPr>
          <a:xfrm>
            <a:off x="731520" y="2609850"/>
            <a:ext cx="6464301" cy="2995976"/>
          </a:xfrm>
        </p:spPr>
        <p:txBody>
          <a:bodyPr>
            <a:normAutofit lnSpcReduction="10000"/>
          </a:bodyPr>
          <a:lstStyle/>
          <a:p>
            <a:r>
              <a:rPr lang="en-US" dirty="0" smtClean="0"/>
              <a:t>Launch a single job with maximum power allocation available</a:t>
            </a:r>
          </a:p>
          <a:p>
            <a:r>
              <a:rPr lang="en-US" dirty="0" smtClean="0"/>
              <a:t>No other concurrent jobs can be launched without exceeding the bound</a:t>
            </a:r>
            <a:endParaRPr lang="en-US" dirty="0"/>
          </a:p>
        </p:txBody>
      </p:sp>
      <p:sp>
        <p:nvSpPr>
          <p:cNvPr id="30" name="Text Placeholder 29"/>
          <p:cNvSpPr>
            <a:spLocks noGrp="1"/>
          </p:cNvSpPr>
          <p:nvPr>
            <p:ph type="body" sz="quarter" idx="3"/>
          </p:nvPr>
        </p:nvSpPr>
        <p:spPr/>
        <p:txBody>
          <a:bodyPr/>
          <a:lstStyle/>
          <a:p>
            <a:r>
              <a:rPr lang="en-US" dirty="0" smtClean="0"/>
              <a:t>Scenario 2</a:t>
            </a:r>
            <a:endParaRPr lang="en-US" dirty="0"/>
          </a:p>
        </p:txBody>
      </p:sp>
      <p:sp>
        <p:nvSpPr>
          <p:cNvPr id="31" name="Content Placeholder 30"/>
          <p:cNvSpPr>
            <a:spLocks noGrp="1"/>
          </p:cNvSpPr>
          <p:nvPr>
            <p:ph sz="quarter" idx="4"/>
          </p:nvPr>
        </p:nvSpPr>
        <p:spPr>
          <a:xfrm>
            <a:off x="7432041" y="2609850"/>
            <a:ext cx="6466840" cy="2992408"/>
          </a:xfrm>
        </p:spPr>
        <p:txBody>
          <a:bodyPr>
            <a:noAutofit/>
          </a:bodyPr>
          <a:lstStyle/>
          <a:p>
            <a:r>
              <a:rPr lang="en-US" dirty="0" smtClean="0"/>
              <a:t>Launch the same job at a lower power allocation, job runs longer</a:t>
            </a:r>
          </a:p>
          <a:p>
            <a:r>
              <a:rPr lang="en-US" dirty="0" smtClean="0"/>
              <a:t>Power available to launch other concurrent jobs </a:t>
            </a:r>
            <a:r>
              <a:rPr lang="en-US" dirty="0" smtClean="0">
                <a:sym typeface="Wingdings"/>
              </a:rPr>
              <a:t> increase number of completed jobs </a:t>
            </a:r>
            <a:endParaRPr lang="en-US" dirty="0"/>
          </a:p>
        </p:txBody>
      </p:sp>
      <p:sp>
        <p:nvSpPr>
          <p:cNvPr id="7" name="Slide Number Placeholder 6"/>
          <p:cNvSpPr>
            <a:spLocks noGrp="1"/>
          </p:cNvSpPr>
          <p:nvPr>
            <p:ph type="sldNum" sz="quarter" idx="12"/>
          </p:nvPr>
        </p:nvSpPr>
        <p:spPr/>
        <p:txBody>
          <a:bodyPr/>
          <a:lstStyle/>
          <a:p>
            <a:fld id="{2066355A-084C-D24E-9AD2-7E4FC41EA627}" type="slidenum">
              <a:rPr lang="en-US" smtClean="0"/>
              <a:t>10</a:t>
            </a:fld>
            <a:endParaRPr lang="en-US"/>
          </a:p>
        </p:txBody>
      </p:sp>
      <p:grpSp>
        <p:nvGrpSpPr>
          <p:cNvPr id="8" name="Group 7"/>
          <p:cNvGrpSpPr/>
          <p:nvPr/>
        </p:nvGrpSpPr>
        <p:grpSpPr>
          <a:xfrm>
            <a:off x="2285960" y="5322769"/>
            <a:ext cx="2727084" cy="2521129"/>
            <a:chOff x="6119841" y="5715000"/>
            <a:chExt cx="2871759" cy="2576228"/>
          </a:xfrm>
        </p:grpSpPr>
        <p:cxnSp>
          <p:nvCxnSpPr>
            <p:cNvPr id="9" name="Straight Arrow Connector 8"/>
            <p:cNvCxnSpPr/>
            <p:nvPr/>
          </p:nvCxnSpPr>
          <p:spPr>
            <a:xfrm flipV="1">
              <a:off x="6781800" y="5715000"/>
              <a:ext cx="0" cy="190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6781800" y="7620000"/>
              <a:ext cx="22098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6781800" y="6096000"/>
              <a:ext cx="2057400"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rot="16200000">
              <a:off x="5770722" y="6445118"/>
              <a:ext cx="1295400" cy="597162"/>
            </a:xfrm>
            <a:prstGeom prst="rect">
              <a:avLst/>
            </a:prstGeom>
            <a:noFill/>
          </p:spPr>
          <p:txBody>
            <a:bodyPr wrap="square" rtlCol="0">
              <a:spAutoFit/>
            </a:bodyPr>
            <a:lstStyle/>
            <a:p>
              <a:pPr algn="ctr"/>
              <a:r>
                <a:rPr lang="en-US" sz="3085" dirty="0"/>
                <a:t>Power</a:t>
              </a:r>
            </a:p>
          </p:txBody>
        </p:sp>
        <p:sp>
          <p:nvSpPr>
            <p:cNvPr id="13" name="TextBox 12"/>
            <p:cNvSpPr txBox="1"/>
            <p:nvPr/>
          </p:nvSpPr>
          <p:spPr>
            <a:xfrm>
              <a:off x="7239000" y="7711757"/>
              <a:ext cx="1295400" cy="579471"/>
            </a:xfrm>
            <a:prstGeom prst="rect">
              <a:avLst/>
            </a:prstGeom>
            <a:noFill/>
          </p:spPr>
          <p:txBody>
            <a:bodyPr wrap="square" rtlCol="0">
              <a:spAutoFit/>
            </a:bodyPr>
            <a:lstStyle/>
            <a:p>
              <a:pPr algn="ctr"/>
              <a:r>
                <a:rPr lang="en-US" sz="3085" dirty="0"/>
                <a:t>Time</a:t>
              </a:r>
            </a:p>
          </p:txBody>
        </p:sp>
        <p:sp>
          <p:nvSpPr>
            <p:cNvPr id="14" name="Rectangle 13"/>
            <p:cNvSpPr/>
            <p:nvPr/>
          </p:nvSpPr>
          <p:spPr>
            <a:xfrm>
              <a:off x="7239000" y="6096000"/>
              <a:ext cx="1219200" cy="1524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85" dirty="0"/>
                <a:t>Job1</a:t>
              </a:r>
            </a:p>
          </p:txBody>
        </p:sp>
      </p:grpSp>
      <p:grpSp>
        <p:nvGrpSpPr>
          <p:cNvPr id="15" name="Group 14"/>
          <p:cNvGrpSpPr/>
          <p:nvPr/>
        </p:nvGrpSpPr>
        <p:grpSpPr>
          <a:xfrm>
            <a:off x="8778638" y="5319395"/>
            <a:ext cx="3472276" cy="2519788"/>
            <a:chOff x="9624053" y="5757333"/>
            <a:chExt cx="2872747" cy="2576626"/>
          </a:xfrm>
        </p:grpSpPr>
        <p:cxnSp>
          <p:nvCxnSpPr>
            <p:cNvPr id="16" name="Straight Arrow Connector 15"/>
            <p:cNvCxnSpPr/>
            <p:nvPr/>
          </p:nvCxnSpPr>
          <p:spPr>
            <a:xfrm flipV="1">
              <a:off x="10287000" y="5757333"/>
              <a:ext cx="0" cy="190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a:off x="10287000" y="7662333"/>
              <a:ext cx="22098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10287000" y="6138333"/>
              <a:ext cx="2057400"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rot="16200000">
              <a:off x="9275922" y="6486463"/>
              <a:ext cx="1295401" cy="599140"/>
            </a:xfrm>
            <a:prstGeom prst="rect">
              <a:avLst/>
            </a:prstGeom>
            <a:noFill/>
          </p:spPr>
          <p:txBody>
            <a:bodyPr wrap="square" rtlCol="0">
              <a:spAutoFit/>
            </a:bodyPr>
            <a:lstStyle/>
            <a:p>
              <a:pPr algn="ctr"/>
              <a:r>
                <a:rPr lang="en-US" sz="3085" dirty="0"/>
                <a:t>Power</a:t>
              </a:r>
            </a:p>
          </p:txBody>
        </p:sp>
        <p:sp>
          <p:nvSpPr>
            <p:cNvPr id="20" name="TextBox 19"/>
            <p:cNvSpPr txBox="1"/>
            <p:nvPr/>
          </p:nvSpPr>
          <p:spPr>
            <a:xfrm>
              <a:off x="10744200" y="7754090"/>
              <a:ext cx="1295401" cy="579869"/>
            </a:xfrm>
            <a:prstGeom prst="rect">
              <a:avLst/>
            </a:prstGeom>
            <a:noFill/>
          </p:spPr>
          <p:txBody>
            <a:bodyPr wrap="square" rtlCol="0">
              <a:spAutoFit/>
            </a:bodyPr>
            <a:lstStyle/>
            <a:p>
              <a:pPr algn="ctr"/>
              <a:r>
                <a:rPr lang="en-US" sz="3085" dirty="0"/>
                <a:t>Time</a:t>
              </a:r>
            </a:p>
          </p:txBody>
        </p:sp>
        <p:sp>
          <p:nvSpPr>
            <p:cNvPr id="21" name="Rectangle 20"/>
            <p:cNvSpPr/>
            <p:nvPr/>
          </p:nvSpPr>
          <p:spPr>
            <a:xfrm>
              <a:off x="10477181" y="7162799"/>
              <a:ext cx="1752600" cy="4995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85" dirty="0"/>
                <a:t>Job1</a:t>
              </a:r>
            </a:p>
          </p:txBody>
        </p:sp>
        <p:sp>
          <p:nvSpPr>
            <p:cNvPr id="22" name="Rectangle 21"/>
            <p:cNvSpPr/>
            <p:nvPr/>
          </p:nvSpPr>
          <p:spPr>
            <a:xfrm>
              <a:off x="10477181" y="6629400"/>
              <a:ext cx="1752600" cy="499533"/>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85" dirty="0"/>
                <a:t>Job2</a:t>
              </a:r>
            </a:p>
          </p:txBody>
        </p:sp>
        <p:sp>
          <p:nvSpPr>
            <p:cNvPr id="23" name="Rectangle 22"/>
            <p:cNvSpPr/>
            <p:nvPr/>
          </p:nvSpPr>
          <p:spPr>
            <a:xfrm>
              <a:off x="10477181" y="6154885"/>
              <a:ext cx="1752600" cy="499533"/>
            </a:xfrm>
            <a:prstGeom prst="rect">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85" dirty="0"/>
                <a:t>Job3</a:t>
              </a:r>
            </a:p>
          </p:txBody>
        </p:sp>
      </p:grpSp>
      <p:sp>
        <p:nvSpPr>
          <p:cNvPr id="32" name="TextBox 31"/>
          <p:cNvSpPr txBox="1"/>
          <p:nvPr/>
        </p:nvSpPr>
        <p:spPr>
          <a:xfrm>
            <a:off x="5013044" y="5268232"/>
            <a:ext cx="1129412" cy="1279196"/>
          </a:xfrm>
          <a:prstGeom prst="rect">
            <a:avLst/>
          </a:prstGeom>
          <a:noFill/>
        </p:spPr>
        <p:txBody>
          <a:bodyPr wrap="square" rtlCol="0">
            <a:spAutoFit/>
          </a:bodyPr>
          <a:lstStyle/>
          <a:p>
            <a:r>
              <a:rPr lang="en-US" dirty="0" smtClean="0"/>
              <a:t>System Power Bound</a:t>
            </a:r>
            <a:endParaRPr lang="en-US" dirty="0"/>
          </a:p>
        </p:txBody>
      </p:sp>
      <p:sp>
        <p:nvSpPr>
          <p:cNvPr id="33" name="TextBox 32"/>
          <p:cNvSpPr txBox="1"/>
          <p:nvPr/>
        </p:nvSpPr>
        <p:spPr>
          <a:xfrm>
            <a:off x="12216121" y="5255037"/>
            <a:ext cx="1129412" cy="1279196"/>
          </a:xfrm>
          <a:prstGeom prst="rect">
            <a:avLst/>
          </a:prstGeom>
          <a:noFill/>
        </p:spPr>
        <p:txBody>
          <a:bodyPr wrap="square" rtlCol="0">
            <a:spAutoFit/>
          </a:bodyPr>
          <a:lstStyle/>
          <a:p>
            <a:r>
              <a:rPr lang="en-US" smtClean="0"/>
              <a:t>System Power Bound</a:t>
            </a:r>
            <a:endParaRPr lang="en-US"/>
          </a:p>
        </p:txBody>
      </p:sp>
    </p:spTree>
    <p:extLst>
      <p:ext uri="{BB962C8B-B14F-4D97-AF65-F5344CB8AC3E}">
        <p14:creationId xmlns:p14="http://schemas.microsoft.com/office/powerpoint/2010/main" val="967777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1520" y="144379"/>
            <a:ext cx="12568428" cy="1556787"/>
          </a:xfrm>
        </p:spPr>
        <p:txBody>
          <a:bodyPr>
            <a:noAutofit/>
          </a:bodyPr>
          <a:lstStyle/>
          <a:p>
            <a:r>
              <a:rPr lang="en-US" sz="5500" dirty="0" smtClean="0"/>
              <a:t>Department of Energy Perspectives on </a:t>
            </a:r>
            <a:r>
              <a:rPr lang="en-US" sz="5500" dirty="0" err="1" smtClean="0"/>
              <a:t>Exascale</a:t>
            </a:r>
            <a:r>
              <a:rPr lang="en-US" sz="5500" dirty="0" smtClean="0"/>
              <a:t> Challenges</a:t>
            </a:r>
            <a:endParaRPr lang="en-US" sz="5500"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11</a:t>
            </a:fld>
            <a:endParaRPr lang="en-US"/>
          </a:p>
        </p:txBody>
      </p:sp>
      <p:graphicFrame>
        <p:nvGraphicFramePr>
          <p:cNvPr id="5" name="Content Placeholder 3"/>
          <p:cNvGraphicFramePr>
            <a:graphicFrameLocks/>
          </p:cNvGraphicFramePr>
          <p:nvPr>
            <p:extLst>
              <p:ext uri="{D42A27DB-BD31-4B8C-83A1-F6EECF244321}">
                <p14:modId xmlns:p14="http://schemas.microsoft.com/office/powerpoint/2010/main" val="315876165"/>
              </p:ext>
            </p:extLst>
          </p:nvPr>
        </p:nvGraphicFramePr>
        <p:xfrm>
          <a:off x="1219200" y="1853516"/>
          <a:ext cx="12165258" cy="6203485"/>
        </p:xfrm>
        <a:graphic>
          <a:graphicData uri="http://schemas.openxmlformats.org/drawingml/2006/table">
            <a:tbl>
              <a:tblPr firstRow="1" bandRow="1">
                <a:tableStyleId>{5C22544A-7EE6-4342-B048-85BDC9FD1C3A}</a:tableStyleId>
              </a:tblPr>
              <a:tblGrid>
                <a:gridCol w="3418490"/>
                <a:gridCol w="1374534"/>
                <a:gridCol w="5062656"/>
                <a:gridCol w="2309578"/>
              </a:tblGrid>
              <a:tr h="718006">
                <a:tc>
                  <a:txBody>
                    <a:bodyPr/>
                    <a:lstStyle/>
                    <a:p>
                      <a:r>
                        <a:rPr lang="en-US" sz="2100" dirty="0" smtClean="0"/>
                        <a:t>Systems</a:t>
                      </a:r>
                      <a:endParaRPr lang="en-US" sz="2100" dirty="0"/>
                    </a:p>
                  </a:txBody>
                  <a:tcPr/>
                </a:tc>
                <a:tc>
                  <a:txBody>
                    <a:bodyPr/>
                    <a:lstStyle/>
                    <a:p>
                      <a:pPr algn="ctr"/>
                      <a:r>
                        <a:rPr lang="en-US" sz="2100" dirty="0" smtClean="0"/>
                        <a:t>2009</a:t>
                      </a:r>
                      <a:endParaRPr lang="en-US" sz="2100" dirty="0"/>
                    </a:p>
                  </a:txBody>
                  <a:tcPr/>
                </a:tc>
                <a:tc>
                  <a:txBody>
                    <a:bodyPr/>
                    <a:lstStyle/>
                    <a:p>
                      <a:pPr algn="ctr"/>
                      <a:r>
                        <a:rPr lang="en-US" sz="2100" dirty="0" smtClean="0"/>
                        <a:t>“</a:t>
                      </a:r>
                      <a:r>
                        <a:rPr lang="en-US" sz="2100" strike="sngStrike" dirty="0" smtClean="0"/>
                        <a:t>2018</a:t>
                      </a:r>
                      <a:r>
                        <a:rPr lang="en-US" sz="2100" dirty="0" smtClean="0"/>
                        <a:t>” “2020”</a:t>
                      </a:r>
                      <a:endParaRPr lang="en-US" sz="2100" dirty="0"/>
                    </a:p>
                  </a:txBody>
                  <a:tcPr/>
                </a:tc>
                <a:tc>
                  <a:txBody>
                    <a:bodyPr/>
                    <a:lstStyle/>
                    <a:p>
                      <a:pPr algn="ctr"/>
                      <a:r>
                        <a:rPr lang="en-US" sz="2100" dirty="0" smtClean="0"/>
                        <a:t>Difference </a:t>
                      </a:r>
                    </a:p>
                    <a:p>
                      <a:pPr algn="ctr"/>
                      <a:r>
                        <a:rPr lang="en-US" sz="2100" dirty="0" smtClean="0"/>
                        <a:t>Today &amp; </a:t>
                      </a:r>
                      <a:r>
                        <a:rPr lang="en-US" sz="2100" strike="sngStrike" dirty="0" smtClean="0"/>
                        <a:t>2018</a:t>
                      </a:r>
                      <a:r>
                        <a:rPr lang="en-US" sz="2100" strike="noStrike" baseline="0" dirty="0" smtClean="0"/>
                        <a:t> 2020</a:t>
                      </a:r>
                      <a:endParaRPr lang="en-US" sz="2100" strike="sngStrike" dirty="0"/>
                    </a:p>
                  </a:txBody>
                  <a:tcPr/>
                </a:tc>
              </a:tr>
              <a:tr h="403878">
                <a:tc>
                  <a:txBody>
                    <a:bodyPr/>
                    <a:lstStyle/>
                    <a:p>
                      <a:r>
                        <a:rPr lang="en-US" sz="2100" dirty="0" smtClean="0"/>
                        <a:t>System</a:t>
                      </a:r>
                      <a:r>
                        <a:rPr lang="en-US" sz="2100" baseline="0" dirty="0" smtClean="0"/>
                        <a:t> peak</a:t>
                      </a:r>
                      <a:endParaRPr lang="en-US" sz="2100" dirty="0"/>
                    </a:p>
                  </a:txBody>
                  <a:tcPr/>
                </a:tc>
                <a:tc>
                  <a:txBody>
                    <a:bodyPr/>
                    <a:lstStyle/>
                    <a:p>
                      <a:pPr algn="ctr"/>
                      <a:r>
                        <a:rPr lang="en-US" sz="2100" dirty="0" smtClean="0"/>
                        <a:t>2 </a:t>
                      </a:r>
                      <a:r>
                        <a:rPr lang="en-US" sz="2100" dirty="0" err="1" smtClean="0"/>
                        <a:t>Pflop</a:t>
                      </a:r>
                      <a:r>
                        <a:rPr lang="en-US" sz="2100" dirty="0" smtClean="0"/>
                        <a:t>/s</a:t>
                      </a:r>
                      <a:endParaRPr lang="en-US" sz="2100" dirty="0"/>
                    </a:p>
                  </a:txBody>
                  <a:tcPr/>
                </a:tc>
                <a:tc>
                  <a:txBody>
                    <a:bodyPr/>
                    <a:lstStyle/>
                    <a:p>
                      <a:pPr algn="ctr"/>
                      <a:r>
                        <a:rPr lang="en-US" sz="2100" dirty="0" smtClean="0"/>
                        <a:t>1 </a:t>
                      </a:r>
                      <a:r>
                        <a:rPr lang="en-US" sz="2100" dirty="0" err="1" smtClean="0"/>
                        <a:t>Eflop</a:t>
                      </a:r>
                      <a:r>
                        <a:rPr lang="en-US" sz="2100" dirty="0" smtClean="0"/>
                        <a:t>/s</a:t>
                      </a:r>
                      <a:endParaRPr lang="en-US" sz="2100" dirty="0"/>
                    </a:p>
                  </a:txBody>
                  <a:tcPr/>
                </a:tc>
                <a:tc>
                  <a:txBody>
                    <a:bodyPr/>
                    <a:lstStyle/>
                    <a:p>
                      <a:pPr algn="ctr"/>
                      <a:r>
                        <a:rPr lang="en-US" sz="2100" dirty="0" smtClean="0"/>
                        <a:t>O(1000)</a:t>
                      </a:r>
                      <a:endParaRPr lang="en-US" sz="2100" dirty="0"/>
                    </a:p>
                  </a:txBody>
                  <a:tcPr/>
                </a:tc>
              </a:tr>
              <a:tr h="403878">
                <a:tc>
                  <a:txBody>
                    <a:bodyPr/>
                    <a:lstStyle/>
                    <a:p>
                      <a:r>
                        <a:rPr lang="en-US" sz="2100" dirty="0" smtClean="0"/>
                        <a:t>Power</a:t>
                      </a:r>
                      <a:endParaRPr lang="en-US" sz="2100" dirty="0"/>
                    </a:p>
                  </a:txBody>
                  <a:tcPr/>
                </a:tc>
                <a:tc>
                  <a:txBody>
                    <a:bodyPr/>
                    <a:lstStyle/>
                    <a:p>
                      <a:pPr algn="ctr"/>
                      <a:r>
                        <a:rPr lang="en-US" sz="2100" dirty="0" smtClean="0"/>
                        <a:t>6 MW</a:t>
                      </a:r>
                      <a:endParaRPr lang="en-US" sz="2100" dirty="0"/>
                    </a:p>
                  </a:txBody>
                  <a:tcPr/>
                </a:tc>
                <a:tc>
                  <a:txBody>
                    <a:bodyPr/>
                    <a:lstStyle/>
                    <a:p>
                      <a:pPr algn="ctr"/>
                      <a:r>
                        <a:rPr lang="en-US" sz="2100" dirty="0" smtClean="0"/>
                        <a:t>~20 MW</a:t>
                      </a:r>
                      <a:endParaRPr lang="en-US" sz="2100" dirty="0"/>
                    </a:p>
                  </a:txBody>
                  <a:tcPr/>
                </a:tc>
                <a:tc>
                  <a:txBody>
                    <a:bodyPr/>
                    <a:lstStyle/>
                    <a:p>
                      <a:pPr algn="ctr"/>
                      <a:r>
                        <a:rPr lang="en-US" sz="2100" dirty="0" smtClean="0"/>
                        <a:t>~3</a:t>
                      </a:r>
                      <a:endParaRPr lang="en-US" sz="2100" dirty="0"/>
                    </a:p>
                  </a:txBody>
                  <a:tcPr/>
                </a:tc>
              </a:tr>
              <a:tr h="403878">
                <a:tc>
                  <a:txBody>
                    <a:bodyPr/>
                    <a:lstStyle/>
                    <a:p>
                      <a:r>
                        <a:rPr lang="en-US" sz="2100" dirty="0" smtClean="0"/>
                        <a:t>System</a:t>
                      </a:r>
                      <a:r>
                        <a:rPr lang="en-US" sz="2100" baseline="0" dirty="0" smtClean="0"/>
                        <a:t> memory</a:t>
                      </a:r>
                      <a:endParaRPr lang="en-US" sz="2100" dirty="0"/>
                    </a:p>
                  </a:txBody>
                  <a:tcPr/>
                </a:tc>
                <a:tc>
                  <a:txBody>
                    <a:bodyPr/>
                    <a:lstStyle/>
                    <a:p>
                      <a:pPr algn="ctr"/>
                      <a:r>
                        <a:rPr lang="en-US" sz="2100" dirty="0" smtClean="0"/>
                        <a:t>0.3 PB</a:t>
                      </a:r>
                      <a:endParaRPr lang="en-US" sz="2100" dirty="0"/>
                    </a:p>
                  </a:txBody>
                  <a:tcPr/>
                </a:tc>
                <a:tc>
                  <a:txBody>
                    <a:bodyPr/>
                    <a:lstStyle/>
                    <a:p>
                      <a:pPr algn="ctr"/>
                      <a:r>
                        <a:rPr lang="en-US" sz="2100" dirty="0" smtClean="0"/>
                        <a:t>32-64 PB [.03</a:t>
                      </a:r>
                      <a:r>
                        <a:rPr lang="en-US" sz="2100" baseline="0" dirty="0" smtClean="0"/>
                        <a:t> Bytes/Flop]</a:t>
                      </a:r>
                      <a:endParaRPr lang="en-US" sz="2100" dirty="0"/>
                    </a:p>
                  </a:txBody>
                  <a:tcPr/>
                </a:tc>
                <a:tc>
                  <a:txBody>
                    <a:bodyPr/>
                    <a:lstStyle/>
                    <a:p>
                      <a:pPr algn="ctr"/>
                      <a:r>
                        <a:rPr lang="en-US" sz="2100" dirty="0" smtClean="0"/>
                        <a:t>O(100)</a:t>
                      </a:r>
                      <a:endParaRPr lang="en-US" sz="2100" dirty="0"/>
                    </a:p>
                  </a:txBody>
                  <a:tcPr/>
                </a:tc>
              </a:tr>
              <a:tr h="403878">
                <a:tc>
                  <a:txBody>
                    <a:bodyPr/>
                    <a:lstStyle/>
                    <a:p>
                      <a:r>
                        <a:rPr lang="en-US" sz="2100" dirty="0" smtClean="0"/>
                        <a:t>Node performance</a:t>
                      </a:r>
                      <a:endParaRPr lang="en-US" sz="2100" dirty="0"/>
                    </a:p>
                  </a:txBody>
                  <a:tcPr/>
                </a:tc>
                <a:tc>
                  <a:txBody>
                    <a:bodyPr/>
                    <a:lstStyle/>
                    <a:p>
                      <a:pPr algn="ctr"/>
                      <a:r>
                        <a:rPr lang="en-US" sz="2100" dirty="0" smtClean="0"/>
                        <a:t>125 GF</a:t>
                      </a:r>
                      <a:endParaRPr lang="en-US" sz="2100" dirty="0"/>
                    </a:p>
                  </a:txBody>
                  <a:tcPr/>
                </a:tc>
                <a:tc>
                  <a:txBody>
                    <a:bodyPr/>
                    <a:lstStyle/>
                    <a:p>
                      <a:pPr algn="ctr"/>
                      <a:r>
                        <a:rPr lang="en-US" sz="2100" dirty="0" smtClean="0"/>
                        <a:t>1,2 or 15 TF</a:t>
                      </a:r>
                      <a:endParaRPr lang="en-US" sz="2100" dirty="0"/>
                    </a:p>
                  </a:txBody>
                  <a:tcPr/>
                </a:tc>
                <a:tc>
                  <a:txBody>
                    <a:bodyPr/>
                    <a:lstStyle/>
                    <a:p>
                      <a:pPr algn="ctr"/>
                      <a:r>
                        <a:rPr lang="en-US" sz="2100" dirty="0" smtClean="0"/>
                        <a:t>O(10)-O(100)</a:t>
                      </a:r>
                      <a:endParaRPr lang="en-US" sz="2100" dirty="0"/>
                    </a:p>
                  </a:txBody>
                  <a:tcPr/>
                </a:tc>
              </a:tr>
              <a:tr h="518321">
                <a:tc>
                  <a:txBody>
                    <a:bodyPr/>
                    <a:lstStyle/>
                    <a:p>
                      <a:r>
                        <a:rPr lang="en-US" sz="2100" dirty="0" smtClean="0"/>
                        <a:t>Node memory BW</a:t>
                      </a:r>
                      <a:endParaRPr lang="en-US" sz="2100" dirty="0"/>
                    </a:p>
                  </a:txBody>
                  <a:tcPr/>
                </a:tc>
                <a:tc>
                  <a:txBody>
                    <a:bodyPr/>
                    <a:lstStyle/>
                    <a:p>
                      <a:pPr algn="ctr"/>
                      <a:r>
                        <a:rPr lang="en-US" sz="2100" dirty="0" smtClean="0"/>
                        <a:t>25 GB/s</a:t>
                      </a:r>
                      <a:endParaRPr lang="en-US" sz="2100" dirty="0"/>
                    </a:p>
                  </a:txBody>
                  <a:tcPr/>
                </a:tc>
                <a:tc>
                  <a:txBody>
                    <a:bodyPr/>
                    <a:lstStyle/>
                    <a:p>
                      <a:pPr algn="ctr"/>
                      <a:r>
                        <a:rPr lang="en-US" sz="2100" dirty="0" smtClean="0"/>
                        <a:t>2- 4 TB/s [.002</a:t>
                      </a:r>
                      <a:r>
                        <a:rPr lang="en-US" sz="2100" baseline="0" dirty="0" smtClean="0"/>
                        <a:t> Bytes/Flop]</a:t>
                      </a:r>
                      <a:endParaRPr lang="en-US" sz="2100" dirty="0"/>
                    </a:p>
                  </a:txBody>
                  <a:tcPr/>
                </a:tc>
                <a:tc>
                  <a:txBody>
                    <a:bodyPr/>
                    <a:lstStyle/>
                    <a:p>
                      <a:pPr algn="ctr"/>
                      <a:r>
                        <a:rPr lang="en-US" sz="2100" dirty="0" smtClean="0"/>
                        <a:t>O(100)</a:t>
                      </a:r>
                      <a:endParaRPr lang="en-US" sz="2100" dirty="0"/>
                    </a:p>
                  </a:txBody>
                  <a:tcPr/>
                </a:tc>
              </a:tr>
              <a:tr h="403878">
                <a:tc>
                  <a:txBody>
                    <a:bodyPr/>
                    <a:lstStyle/>
                    <a:p>
                      <a:r>
                        <a:rPr lang="en-US" sz="2100" dirty="0" smtClean="0"/>
                        <a:t>Node concurrency</a:t>
                      </a:r>
                      <a:endParaRPr lang="en-US" sz="2100" dirty="0"/>
                    </a:p>
                  </a:txBody>
                  <a:tcPr/>
                </a:tc>
                <a:tc>
                  <a:txBody>
                    <a:bodyPr/>
                    <a:lstStyle/>
                    <a:p>
                      <a:pPr algn="ctr"/>
                      <a:r>
                        <a:rPr lang="en-US" sz="2100" dirty="0" smtClean="0"/>
                        <a:t>12</a:t>
                      </a:r>
                      <a:endParaRPr lang="en-US" sz="2100" dirty="0"/>
                    </a:p>
                  </a:txBody>
                  <a:tcPr/>
                </a:tc>
                <a:tc>
                  <a:txBody>
                    <a:bodyPr/>
                    <a:lstStyle/>
                    <a:p>
                      <a:pPr algn="ctr"/>
                      <a:r>
                        <a:rPr lang="en-US" sz="2100" dirty="0" smtClean="0"/>
                        <a:t>O(1k)</a:t>
                      </a:r>
                      <a:r>
                        <a:rPr lang="en-US" sz="2100" baseline="0" dirty="0" smtClean="0"/>
                        <a:t> or 10k</a:t>
                      </a:r>
                      <a:endParaRPr lang="en-US" sz="2100" dirty="0"/>
                    </a:p>
                  </a:txBody>
                  <a:tcPr/>
                </a:tc>
                <a:tc>
                  <a:txBody>
                    <a:bodyPr/>
                    <a:lstStyle/>
                    <a:p>
                      <a:pPr algn="ctr"/>
                      <a:r>
                        <a:rPr lang="en-US" sz="2100" dirty="0" smtClean="0"/>
                        <a:t>O(100)-O(1000)</a:t>
                      </a:r>
                      <a:endParaRPr lang="en-US" sz="2100" dirty="0"/>
                    </a:p>
                  </a:txBody>
                  <a:tcPr/>
                </a:tc>
              </a:tr>
              <a:tr h="518321">
                <a:tc>
                  <a:txBody>
                    <a:bodyPr/>
                    <a:lstStyle/>
                    <a:p>
                      <a:r>
                        <a:rPr lang="en-US" sz="2100" dirty="0" smtClean="0"/>
                        <a:t>Total Node Interconnect BW</a:t>
                      </a:r>
                      <a:endParaRPr lang="en-US" sz="2100" dirty="0"/>
                    </a:p>
                  </a:txBody>
                  <a:tcPr/>
                </a:tc>
                <a:tc>
                  <a:txBody>
                    <a:bodyPr/>
                    <a:lstStyle/>
                    <a:p>
                      <a:pPr algn="ctr"/>
                      <a:r>
                        <a:rPr lang="en-US" sz="2100" dirty="0" smtClean="0"/>
                        <a:t>3.5 GB/s</a:t>
                      </a:r>
                      <a:endParaRPr lang="en-US" sz="2100" dirty="0"/>
                    </a:p>
                  </a:txBody>
                  <a:tcPr/>
                </a:tc>
                <a:tc>
                  <a:txBody>
                    <a:bodyPr/>
                    <a:lstStyle/>
                    <a:p>
                      <a:pPr algn="ctr"/>
                      <a:r>
                        <a:rPr lang="en-US" sz="2100" dirty="0" smtClean="0"/>
                        <a:t>200-400GB/s</a:t>
                      </a:r>
                      <a:endParaRPr lang="en-US" sz="2100" dirty="0"/>
                    </a:p>
                  </a:txBody>
                  <a:tcPr/>
                </a:tc>
                <a:tc>
                  <a:txBody>
                    <a:bodyPr/>
                    <a:lstStyle/>
                    <a:p>
                      <a:pPr algn="ctr"/>
                      <a:r>
                        <a:rPr lang="en-US" sz="2100" dirty="0" smtClean="0"/>
                        <a:t>O(100)</a:t>
                      </a:r>
                      <a:endParaRPr lang="en-US" sz="2100" dirty="0"/>
                    </a:p>
                  </a:txBody>
                  <a:tcPr/>
                </a:tc>
              </a:tr>
              <a:tr h="403878">
                <a:tc>
                  <a:txBody>
                    <a:bodyPr/>
                    <a:lstStyle/>
                    <a:p>
                      <a:r>
                        <a:rPr lang="en-US" sz="2100" dirty="0" smtClean="0"/>
                        <a:t>System size (nodes)</a:t>
                      </a:r>
                      <a:endParaRPr lang="en-US" sz="2100" dirty="0"/>
                    </a:p>
                  </a:txBody>
                  <a:tcPr/>
                </a:tc>
                <a:tc>
                  <a:txBody>
                    <a:bodyPr/>
                    <a:lstStyle/>
                    <a:p>
                      <a:pPr algn="ctr"/>
                      <a:r>
                        <a:rPr lang="en-US" sz="2100" dirty="0" smtClean="0"/>
                        <a:t>18,700</a:t>
                      </a:r>
                      <a:endParaRPr lang="en-US" sz="2100" dirty="0"/>
                    </a:p>
                  </a:txBody>
                  <a:tcPr/>
                </a:tc>
                <a:tc>
                  <a:txBody>
                    <a:bodyPr/>
                    <a:lstStyle/>
                    <a:p>
                      <a:pPr algn="ctr"/>
                      <a:r>
                        <a:rPr lang="en-US" sz="2100" dirty="0" smtClean="0"/>
                        <a:t>O(100,000) to O(1M)</a:t>
                      </a:r>
                      <a:endParaRPr lang="en-US" sz="2100" dirty="0"/>
                    </a:p>
                  </a:txBody>
                  <a:tcPr/>
                </a:tc>
                <a:tc>
                  <a:txBody>
                    <a:bodyPr/>
                    <a:lstStyle/>
                    <a:p>
                      <a:pPr algn="ctr"/>
                      <a:r>
                        <a:rPr lang="en-US" sz="2100" dirty="0" smtClean="0"/>
                        <a:t>O(100)-O(1000)</a:t>
                      </a:r>
                      <a:endParaRPr lang="en-US" sz="2100" dirty="0"/>
                    </a:p>
                  </a:txBody>
                  <a:tcPr/>
                </a:tc>
              </a:tr>
              <a:tr h="518321">
                <a:tc>
                  <a:txBody>
                    <a:bodyPr/>
                    <a:lstStyle/>
                    <a:p>
                      <a:r>
                        <a:rPr lang="en-US" sz="2100" dirty="0" smtClean="0"/>
                        <a:t>Total Concurrency</a:t>
                      </a:r>
                      <a:endParaRPr lang="en-US" sz="2100" dirty="0"/>
                    </a:p>
                  </a:txBody>
                  <a:tcPr/>
                </a:tc>
                <a:tc>
                  <a:txBody>
                    <a:bodyPr/>
                    <a:lstStyle/>
                    <a:p>
                      <a:pPr algn="ctr"/>
                      <a:r>
                        <a:rPr lang="en-US" sz="2100" dirty="0" smtClean="0"/>
                        <a:t>225,000</a:t>
                      </a:r>
                      <a:endParaRPr lang="en-US" sz="2100" dirty="0"/>
                    </a:p>
                  </a:txBody>
                  <a:tcPr/>
                </a:tc>
                <a:tc>
                  <a:txBody>
                    <a:bodyPr/>
                    <a:lstStyle/>
                    <a:p>
                      <a:pPr algn="ctr"/>
                      <a:r>
                        <a:rPr lang="en-US" sz="2100" dirty="0" smtClean="0"/>
                        <a:t>O(billion) [O(10) to O(100) for latency</a:t>
                      </a:r>
                      <a:r>
                        <a:rPr lang="en-US" sz="2100" baseline="0" dirty="0" smtClean="0"/>
                        <a:t> hiding]</a:t>
                      </a:r>
                      <a:endParaRPr lang="en-US" sz="2100" dirty="0"/>
                    </a:p>
                  </a:txBody>
                  <a:tcPr/>
                </a:tc>
                <a:tc>
                  <a:txBody>
                    <a:bodyPr/>
                    <a:lstStyle/>
                    <a:p>
                      <a:pPr algn="ctr"/>
                      <a:r>
                        <a:rPr lang="en-US" sz="2100" dirty="0" smtClean="0"/>
                        <a:t>O(100)</a:t>
                      </a:r>
                      <a:endParaRPr lang="en-US" sz="2100" dirty="0"/>
                    </a:p>
                  </a:txBody>
                  <a:tcPr/>
                </a:tc>
              </a:tr>
              <a:tr h="518321">
                <a:tc>
                  <a:txBody>
                    <a:bodyPr/>
                    <a:lstStyle/>
                    <a:p>
                      <a:r>
                        <a:rPr lang="en-US" sz="2100" dirty="0" smtClean="0"/>
                        <a:t>Storage</a:t>
                      </a:r>
                      <a:endParaRPr lang="en-US" sz="2100" dirty="0"/>
                    </a:p>
                  </a:txBody>
                  <a:tcPr/>
                </a:tc>
                <a:tc>
                  <a:txBody>
                    <a:bodyPr/>
                    <a:lstStyle/>
                    <a:p>
                      <a:pPr algn="ctr"/>
                      <a:r>
                        <a:rPr lang="en-US" sz="2100" dirty="0" smtClean="0"/>
                        <a:t>15 PB</a:t>
                      </a:r>
                      <a:endParaRPr lang="en-US" sz="2100" dirty="0"/>
                    </a:p>
                  </a:txBody>
                  <a:tcPr/>
                </a:tc>
                <a:tc>
                  <a:txBody>
                    <a:bodyPr/>
                    <a:lstStyle/>
                    <a:p>
                      <a:pPr algn="ctr"/>
                      <a:r>
                        <a:rPr lang="en-US" sz="2100" dirty="0" smtClean="0"/>
                        <a:t>500-1000 PB (&gt;10x system memory in</a:t>
                      </a:r>
                      <a:r>
                        <a:rPr lang="en-US" sz="2100" baseline="0" dirty="0" smtClean="0"/>
                        <a:t> min)</a:t>
                      </a:r>
                      <a:endParaRPr lang="en-US" sz="2100" dirty="0"/>
                    </a:p>
                  </a:txBody>
                  <a:tcPr/>
                </a:tc>
                <a:tc>
                  <a:txBody>
                    <a:bodyPr/>
                    <a:lstStyle/>
                    <a:p>
                      <a:pPr algn="ctr"/>
                      <a:r>
                        <a:rPr lang="en-US" sz="2100" dirty="0" smtClean="0"/>
                        <a:t>O(10)-O(100)</a:t>
                      </a:r>
                      <a:endParaRPr lang="en-US" sz="2100" dirty="0"/>
                    </a:p>
                  </a:txBody>
                  <a:tcPr/>
                </a:tc>
              </a:tr>
              <a:tr h="518321">
                <a:tc>
                  <a:txBody>
                    <a:bodyPr/>
                    <a:lstStyle/>
                    <a:p>
                      <a:r>
                        <a:rPr lang="en-US" sz="2100" dirty="0" smtClean="0"/>
                        <a:t>IO</a:t>
                      </a:r>
                      <a:endParaRPr lang="en-US" sz="2100" dirty="0"/>
                    </a:p>
                  </a:txBody>
                  <a:tcPr/>
                </a:tc>
                <a:tc>
                  <a:txBody>
                    <a:bodyPr/>
                    <a:lstStyle/>
                    <a:p>
                      <a:pPr algn="ctr"/>
                      <a:r>
                        <a:rPr lang="en-US" sz="2100" dirty="0" smtClean="0"/>
                        <a:t>0.2 TB</a:t>
                      </a:r>
                      <a:endParaRPr lang="en-US" sz="2100" dirty="0"/>
                    </a:p>
                  </a:txBody>
                  <a:tcPr/>
                </a:tc>
                <a:tc>
                  <a:txBody>
                    <a:bodyPr/>
                    <a:lstStyle/>
                    <a:p>
                      <a:pPr algn="ctr"/>
                      <a:r>
                        <a:rPr lang="en-US" sz="2100" dirty="0" smtClean="0"/>
                        <a:t>60 TB/s (how long to drain the machine)</a:t>
                      </a:r>
                      <a:endParaRPr lang="en-US" sz="2100" dirty="0"/>
                    </a:p>
                  </a:txBody>
                  <a:tcPr/>
                </a:tc>
                <a:tc>
                  <a:txBody>
                    <a:bodyPr/>
                    <a:lstStyle/>
                    <a:p>
                      <a:pPr algn="ctr"/>
                      <a:r>
                        <a:rPr lang="en-US" sz="2100" dirty="0" smtClean="0"/>
                        <a:t>O(100)</a:t>
                      </a:r>
                      <a:endParaRPr lang="en-US" sz="2100" dirty="0"/>
                    </a:p>
                  </a:txBody>
                  <a:tcPr/>
                </a:tc>
              </a:tr>
              <a:tr h="403878">
                <a:tc>
                  <a:txBody>
                    <a:bodyPr/>
                    <a:lstStyle/>
                    <a:p>
                      <a:r>
                        <a:rPr lang="en-US" sz="2100" dirty="0" smtClean="0"/>
                        <a:t>MTTI</a:t>
                      </a:r>
                      <a:endParaRPr lang="en-US" sz="2100" dirty="0"/>
                    </a:p>
                  </a:txBody>
                  <a:tcPr/>
                </a:tc>
                <a:tc>
                  <a:txBody>
                    <a:bodyPr/>
                    <a:lstStyle/>
                    <a:p>
                      <a:pPr algn="ctr"/>
                      <a:r>
                        <a:rPr lang="en-US" sz="2100" dirty="0" smtClean="0"/>
                        <a:t>Days</a:t>
                      </a:r>
                      <a:endParaRPr lang="en-US" sz="2100" dirty="0"/>
                    </a:p>
                  </a:txBody>
                  <a:tcPr/>
                </a:tc>
                <a:tc>
                  <a:txBody>
                    <a:bodyPr/>
                    <a:lstStyle/>
                    <a:p>
                      <a:pPr algn="ctr"/>
                      <a:r>
                        <a:rPr lang="en-US" sz="2100" dirty="0" smtClean="0"/>
                        <a:t>O(1</a:t>
                      </a:r>
                      <a:r>
                        <a:rPr lang="en-US" sz="2100" baseline="0" dirty="0" smtClean="0"/>
                        <a:t> day)</a:t>
                      </a:r>
                      <a:endParaRPr lang="en-US" sz="2100" dirty="0"/>
                    </a:p>
                  </a:txBody>
                  <a:tcPr/>
                </a:tc>
                <a:tc>
                  <a:txBody>
                    <a:bodyPr/>
                    <a:lstStyle/>
                    <a:p>
                      <a:pPr algn="ctr"/>
                      <a:r>
                        <a:rPr lang="en-US" sz="2100" dirty="0" smtClean="0"/>
                        <a:t>- O(10)</a:t>
                      </a:r>
                      <a:endParaRPr lang="en-US" sz="2100" dirty="0"/>
                    </a:p>
                  </a:txBody>
                  <a:tcPr/>
                </a:tc>
              </a:tr>
            </a:tbl>
          </a:graphicData>
        </a:graphic>
      </p:graphicFrame>
      <p:sp>
        <p:nvSpPr>
          <p:cNvPr id="6" name="Rectangle 5"/>
          <p:cNvSpPr/>
          <p:nvPr/>
        </p:nvSpPr>
        <p:spPr>
          <a:xfrm>
            <a:off x="6400800" y="3557336"/>
            <a:ext cx="7543800" cy="2386264"/>
          </a:xfrm>
          <a:prstGeom prst="rect">
            <a:avLst/>
          </a:prstGeom>
          <a:solidFill>
            <a:schemeClr val="bg1"/>
          </a:solid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4572000" y="2490536"/>
            <a:ext cx="5105400" cy="9144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4572000" y="3404936"/>
            <a:ext cx="1828800" cy="2538664"/>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9677400" y="2490536"/>
            <a:ext cx="4267200" cy="106680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graphicFrame>
        <p:nvGraphicFramePr>
          <p:cNvPr id="10" name="Content Placeholder 3"/>
          <p:cNvGraphicFramePr>
            <a:graphicFrameLocks/>
          </p:cNvGraphicFramePr>
          <p:nvPr>
            <p:extLst>
              <p:ext uri="{D42A27DB-BD31-4B8C-83A1-F6EECF244321}">
                <p14:modId xmlns:p14="http://schemas.microsoft.com/office/powerpoint/2010/main" val="227872190"/>
              </p:ext>
            </p:extLst>
          </p:nvPr>
        </p:nvGraphicFramePr>
        <p:xfrm>
          <a:off x="6553200" y="3709736"/>
          <a:ext cx="7239000" cy="2049380"/>
        </p:xfrm>
        <a:graphic>
          <a:graphicData uri="http://schemas.openxmlformats.org/drawingml/2006/table">
            <a:tbl>
              <a:tblPr firstRow="1" bandRow="1">
                <a:tableStyleId>{5C22544A-7EE6-4342-B048-85BDC9FD1C3A}</a:tableStyleId>
              </a:tblPr>
              <a:tblGrid>
                <a:gridCol w="2501894"/>
                <a:gridCol w="1836477"/>
                <a:gridCol w="2900629"/>
              </a:tblGrid>
              <a:tr h="717885">
                <a:tc>
                  <a:txBody>
                    <a:bodyPr/>
                    <a:lstStyle/>
                    <a:p>
                      <a:r>
                        <a:rPr lang="en-US" dirty="0" smtClean="0"/>
                        <a:t>Systems</a:t>
                      </a:r>
                      <a:endParaRPr lang="en-US"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tc>
                  <a:txBody>
                    <a:bodyPr/>
                    <a:lstStyle/>
                    <a:p>
                      <a:pPr algn="ctr"/>
                      <a:r>
                        <a:rPr lang="en-US" dirty="0" smtClean="0"/>
                        <a:t>2009</a:t>
                      </a:r>
                      <a:endParaRPr lang="en-US" dirty="0"/>
                    </a:p>
                  </a:txBody>
                  <a:tcPr>
                    <a:lnL w="12700" cmpd="sng">
                      <a:noFill/>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tc>
                  <a:txBody>
                    <a:bodyPr/>
                    <a:lstStyle/>
                    <a:p>
                      <a:pPr algn="ctr"/>
                      <a:r>
                        <a:rPr lang="en-US" dirty="0" smtClean="0"/>
                        <a:t>“</a:t>
                      </a:r>
                      <a:r>
                        <a:rPr lang="en-US" strike="dblStrike" dirty="0" smtClean="0"/>
                        <a:t>2018</a:t>
                      </a:r>
                      <a:r>
                        <a:rPr lang="en-US" dirty="0" smtClean="0"/>
                        <a:t>” “2020”</a:t>
                      </a:r>
                      <a:endParaRPr lang="en-US" dirty="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tcPr>
                </a:tc>
              </a:tr>
              <a:tr h="692485">
                <a:tc>
                  <a:txBody>
                    <a:bodyPr/>
                    <a:lstStyle/>
                    <a:p>
                      <a:r>
                        <a:rPr lang="en-US" dirty="0" smtClean="0"/>
                        <a:t>System peak</a:t>
                      </a:r>
                      <a:endParaRPr lang="en-US" dirty="0"/>
                    </a:p>
                  </a:txBody>
                  <a:tcPr>
                    <a:lnL w="12700" cap="flat" cmpd="sng" algn="ctr">
                      <a:no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dirty="0" smtClean="0"/>
                        <a:t>2 </a:t>
                      </a:r>
                      <a:r>
                        <a:rPr lang="en-US" dirty="0" err="1" smtClean="0"/>
                        <a:t>Pflop</a:t>
                      </a:r>
                      <a:r>
                        <a:rPr lang="en-US" dirty="0" smtClean="0"/>
                        <a:t>/s</a:t>
                      </a:r>
                      <a:endParaRPr 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dirty="0" smtClean="0"/>
                        <a:t>1 </a:t>
                      </a:r>
                      <a:r>
                        <a:rPr lang="en-US" dirty="0" err="1" smtClean="0"/>
                        <a:t>Eflop</a:t>
                      </a:r>
                      <a:r>
                        <a:rPr lang="en-US" dirty="0" smtClean="0"/>
                        <a:t>/s</a:t>
                      </a:r>
                      <a:endParaRPr lang="en-US" dirty="0"/>
                    </a:p>
                  </a:txBody>
                  <a:tcPr>
                    <a:lnL w="12700" cmpd="sng">
                      <a:noFill/>
                    </a:lnL>
                    <a:lnR w="12700" cap="flat" cmpd="sng" algn="ctr">
                      <a:no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tcPr>
                </a:tc>
              </a:tr>
              <a:tr h="639010">
                <a:tc>
                  <a:txBody>
                    <a:bodyPr/>
                    <a:lstStyle/>
                    <a:p>
                      <a:r>
                        <a:rPr lang="en-US" dirty="0" smtClean="0"/>
                        <a:t>Power</a:t>
                      </a:r>
                      <a:endParaRPr lang="en-US" dirty="0"/>
                    </a:p>
                  </a:txBody>
                  <a:tcP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smtClean="0"/>
                        <a:t>6 MW</a:t>
                      </a:r>
                      <a:endParaRPr lang="en-US" dirty="0"/>
                    </a:p>
                  </a:txBody>
                  <a:tcP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smtClean="0"/>
                        <a:t>~</a:t>
                      </a:r>
                      <a:r>
                        <a:rPr lang="en-US" baseline="0" dirty="0" smtClean="0"/>
                        <a:t>20 MW</a:t>
                      </a:r>
                      <a:endParaRPr lang="en-US" dirty="0"/>
                    </a:p>
                  </a:txBody>
                  <a:tcP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11" name="Rounded Rectangle 10"/>
          <p:cNvSpPr/>
          <p:nvPr/>
        </p:nvSpPr>
        <p:spPr>
          <a:xfrm>
            <a:off x="762000" y="6096000"/>
            <a:ext cx="13106400" cy="1600200"/>
          </a:xfrm>
          <a:prstGeom prst="roundRect">
            <a:avLst/>
          </a:prstGeom>
          <a:solidFill>
            <a:srgbClr val="4F81BD"/>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t>Until now, innovations in power savings have been hardware driven. </a:t>
            </a:r>
            <a:endParaRPr lang="en-US" sz="3600" dirty="0"/>
          </a:p>
          <a:p>
            <a:pPr algn="ctr"/>
            <a:r>
              <a:rPr lang="en-US" sz="3600" dirty="0" smtClean="0"/>
              <a:t>However, to reach 1 </a:t>
            </a:r>
            <a:r>
              <a:rPr lang="en-US" sz="3600" dirty="0" err="1" smtClean="0"/>
              <a:t>Exaflop</a:t>
            </a:r>
            <a:r>
              <a:rPr lang="en-US" sz="3600" dirty="0" smtClean="0"/>
              <a:t>/20 MW, software improvements may be needed.</a:t>
            </a:r>
            <a:endParaRPr lang="en-US" sz="3600" dirty="0"/>
          </a:p>
        </p:txBody>
      </p:sp>
      <p:sp>
        <p:nvSpPr>
          <p:cNvPr id="12" name="TextBox 11"/>
          <p:cNvSpPr txBox="1"/>
          <p:nvPr/>
        </p:nvSpPr>
        <p:spPr>
          <a:xfrm>
            <a:off x="16933" y="7745624"/>
            <a:ext cx="4648200" cy="400110"/>
          </a:xfrm>
          <a:prstGeom prst="rect">
            <a:avLst/>
          </a:prstGeom>
          <a:noFill/>
        </p:spPr>
        <p:txBody>
          <a:bodyPr wrap="square" rtlCol="0">
            <a:spAutoFit/>
          </a:bodyPr>
          <a:lstStyle/>
          <a:p>
            <a:r>
              <a:rPr lang="en-US" sz="2000" dirty="0" smtClean="0">
                <a:solidFill>
                  <a:schemeClr val="bg1"/>
                </a:solidFill>
              </a:rPr>
              <a:t>c/o P Beckman</a:t>
            </a:r>
            <a:endParaRPr lang="en-US" sz="2000" dirty="0">
              <a:solidFill>
                <a:schemeClr val="bg1"/>
              </a:solidFill>
            </a:endParaRPr>
          </a:p>
        </p:txBody>
      </p:sp>
    </p:spTree>
    <p:extLst>
      <p:ext uri="{BB962C8B-B14F-4D97-AF65-F5344CB8AC3E}">
        <p14:creationId xmlns:p14="http://schemas.microsoft.com/office/powerpoint/2010/main" val="1374516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500"/>
                                        <p:tgtEl>
                                          <p:spTgt spid="9"/>
                                        </p:tgtEl>
                                      </p:cBhvr>
                                    </p:animEffect>
                                  </p:childTnLst>
                                </p:cTn>
                              </p:par>
                              <p:par>
                                <p:cTn id="11" presetID="22" presetClass="entr" presetSubtype="8"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left)">
                                      <p:cBhvr>
                                        <p:cTn id="13" dur="500"/>
                                        <p:tgtEl>
                                          <p:spTgt spid="8"/>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Power on Future HPC Systems</a:t>
            </a:r>
            <a:endParaRPr lang="en-US" dirty="0"/>
          </a:p>
        </p:txBody>
      </p:sp>
      <p:sp>
        <p:nvSpPr>
          <p:cNvPr id="3" name="Content Placeholder 2"/>
          <p:cNvSpPr>
            <a:spLocks noGrp="1"/>
          </p:cNvSpPr>
          <p:nvPr>
            <p:ph idx="1"/>
          </p:nvPr>
        </p:nvSpPr>
        <p:spPr/>
        <p:txBody>
          <a:bodyPr>
            <a:normAutofit/>
          </a:bodyPr>
          <a:lstStyle/>
          <a:p>
            <a:r>
              <a:rPr lang="en-US" dirty="0" smtClean="0">
                <a:ea typeface="Cambria" charset="0"/>
                <a:cs typeface="Cambria" charset="0"/>
              </a:rPr>
              <a:t>Two scenarios:</a:t>
            </a:r>
            <a:endParaRPr lang="en-US" dirty="0">
              <a:ea typeface="Cambria" charset="0"/>
              <a:cs typeface="Cambria" charset="0"/>
            </a:endParaRPr>
          </a:p>
          <a:p>
            <a:pPr marL="1165860" lvl="1" indent="-617220">
              <a:buFont typeface="+mj-lt"/>
              <a:buAutoNum type="arabicPeriod"/>
            </a:pPr>
            <a:r>
              <a:rPr lang="en-US" dirty="0" smtClean="0">
                <a:ea typeface="Cambria" charset="0"/>
                <a:cs typeface="Cambria" charset="0"/>
              </a:rPr>
              <a:t>Machine’s max power consumption &lt;= 20 MW</a:t>
            </a:r>
          </a:p>
          <a:p>
            <a:pPr marL="1645920" lvl="2" indent="-617220"/>
            <a:r>
              <a:rPr lang="en-US" dirty="0" smtClean="0">
                <a:ea typeface="Cambria" charset="0"/>
                <a:cs typeface="Cambria" charset="0"/>
              </a:rPr>
              <a:t>i.e., even </a:t>
            </a:r>
            <a:r>
              <a:rPr lang="en-US" dirty="0" err="1" smtClean="0">
                <a:ea typeface="Cambria" charset="0"/>
                <a:cs typeface="Cambria" charset="0"/>
              </a:rPr>
              <a:t>Linpack</a:t>
            </a:r>
            <a:r>
              <a:rPr lang="en-US" dirty="0" smtClean="0">
                <a:ea typeface="Cambria" charset="0"/>
                <a:cs typeface="Cambria" charset="0"/>
              </a:rPr>
              <a:t> stays &lt;= 20 MW</a:t>
            </a:r>
          </a:p>
          <a:p>
            <a:pPr marL="1165860" lvl="1" indent="-617220">
              <a:buFont typeface="+mj-lt"/>
              <a:buAutoNum type="arabicPeriod"/>
            </a:pPr>
            <a:r>
              <a:rPr lang="en-US" dirty="0" smtClean="0">
                <a:ea typeface="Cambria" charset="0"/>
                <a:cs typeface="Cambria" charset="0"/>
              </a:rPr>
              <a:t>Machine’s max power consumption &gt; 20 MW</a:t>
            </a:r>
          </a:p>
          <a:p>
            <a:pPr marL="1645920" lvl="2" indent="-617220"/>
            <a:r>
              <a:rPr lang="en-US" dirty="0" smtClean="0">
                <a:ea typeface="Cambria" charset="0"/>
                <a:cs typeface="Cambria" charset="0"/>
              </a:rPr>
              <a:t>Controls needed to enforce power usage at 20 MW cap</a:t>
            </a:r>
          </a:p>
          <a:p>
            <a:pPr marL="1645920" lvl="2" indent="-617220"/>
            <a:r>
              <a:rPr lang="en-US" dirty="0" smtClean="0">
                <a:ea typeface="Cambria" charset="0"/>
                <a:cs typeface="Cambria" charset="0"/>
              </a:rPr>
              <a:t>Power allocation would need to be coordinated by a central manager</a:t>
            </a: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12</a:t>
            </a:fld>
            <a:endParaRPr lang="en-US" dirty="0">
              <a:solidFill>
                <a:srgbClr val="FEC309"/>
              </a:solidFill>
            </a:endParaRPr>
          </a:p>
        </p:txBody>
      </p:sp>
      <p:sp>
        <p:nvSpPr>
          <p:cNvPr id="9" name="Rounded Rectangle 8"/>
          <p:cNvSpPr/>
          <p:nvPr/>
        </p:nvSpPr>
        <p:spPr>
          <a:xfrm>
            <a:off x="731521" y="6047874"/>
            <a:ext cx="13167360" cy="1432680"/>
          </a:xfrm>
          <a:prstGeom prst="roundRect">
            <a:avLst/>
          </a:prstGeom>
          <a:solidFill>
            <a:srgbClr val="4F81BD"/>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Our study is important for scenario (2), but also has cost saving implications for (1).</a:t>
            </a:r>
          </a:p>
        </p:txBody>
      </p:sp>
    </p:spTree>
    <p:extLst>
      <p:ext uri="{BB962C8B-B14F-4D97-AF65-F5344CB8AC3E}">
        <p14:creationId xmlns:p14="http://schemas.microsoft.com/office/powerpoint/2010/main" val="2656818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Last two years</a:t>
            </a:r>
            <a:r>
              <a:rPr lang="is-IS" dirty="0" smtClean="0"/>
              <a:t>…</a:t>
            </a:r>
            <a:endParaRPr lang="en-US" dirty="0"/>
          </a:p>
        </p:txBody>
      </p:sp>
      <p:sp>
        <p:nvSpPr>
          <p:cNvPr id="7" name="Content Placeholder 6"/>
          <p:cNvSpPr>
            <a:spLocks noGrp="1"/>
          </p:cNvSpPr>
          <p:nvPr>
            <p:ph idx="1"/>
          </p:nvPr>
        </p:nvSpPr>
        <p:spPr/>
        <p:txBody>
          <a:bodyPr>
            <a:noAutofit/>
          </a:bodyPr>
          <a:lstStyle/>
          <a:p>
            <a:r>
              <a:rPr lang="en-US" dirty="0"/>
              <a:t>Different visualization algorithms (volume rendering, particle </a:t>
            </a:r>
            <a:r>
              <a:rPr lang="en-US" dirty="0" smtClean="0"/>
              <a:t>advection, </a:t>
            </a:r>
            <a:r>
              <a:rPr lang="en-US" dirty="0" err="1" smtClean="0"/>
              <a:t>isosurfacing</a:t>
            </a:r>
            <a:r>
              <a:rPr lang="en-US" dirty="0" smtClean="0"/>
              <a:t>, </a:t>
            </a:r>
            <a:r>
              <a:rPr lang="is-IS" dirty="0" smtClean="0"/>
              <a:t>…)</a:t>
            </a:r>
            <a:endParaRPr lang="is-IS" dirty="0"/>
          </a:p>
          <a:p>
            <a:r>
              <a:rPr lang="is-IS" dirty="0"/>
              <a:t>Different </a:t>
            </a:r>
            <a:r>
              <a:rPr lang="en-US" dirty="0"/>
              <a:t>implementations using various visualization software libraries, such as VTK, </a:t>
            </a:r>
            <a:r>
              <a:rPr lang="en-US" dirty="0" err="1"/>
              <a:t>Dax</a:t>
            </a:r>
            <a:r>
              <a:rPr lang="en-US" dirty="0"/>
              <a:t>, </a:t>
            </a:r>
            <a:r>
              <a:rPr lang="en-US" dirty="0" smtClean="0"/>
              <a:t>EAVL</a:t>
            </a:r>
          </a:p>
          <a:p>
            <a:r>
              <a:rPr lang="en-US" dirty="0" smtClean="0"/>
              <a:t>Building a “toolkit”:</a:t>
            </a:r>
          </a:p>
          <a:p>
            <a:pPr lvl="1"/>
            <a:r>
              <a:rPr lang="en-US" dirty="0" smtClean="0"/>
              <a:t>Power profiles </a:t>
            </a:r>
            <a:r>
              <a:rPr lang="en-US" dirty="0" smtClean="0">
                <a:sym typeface="Wingdings"/>
              </a:rPr>
              <a:t> attribution</a:t>
            </a:r>
          </a:p>
          <a:p>
            <a:pPr lvl="1"/>
            <a:r>
              <a:rPr lang="en-US" dirty="0" smtClean="0">
                <a:sym typeface="Wingdings"/>
              </a:rPr>
              <a:t>Tunable knobs to improve power efficiency </a:t>
            </a:r>
            <a:endParaRPr lang="en-US" dirty="0" smtClean="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13</a:t>
            </a:fld>
            <a:endParaRPr lang="en-US" dirty="0">
              <a:solidFill>
                <a:srgbClr val="FEC309"/>
              </a:solidFill>
            </a:endParaRPr>
          </a:p>
        </p:txBody>
      </p:sp>
    </p:spTree>
    <p:extLst>
      <p:ext uri="{BB962C8B-B14F-4D97-AF65-F5344CB8AC3E}">
        <p14:creationId xmlns:p14="http://schemas.microsoft.com/office/powerpoint/2010/main" val="3277198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err="1" smtClean="0"/>
              <a:t>Isosurfacing</a:t>
            </a:r>
            <a:endParaRPr lang="en-US" dirty="0"/>
          </a:p>
        </p:txBody>
      </p:sp>
      <p:sp>
        <p:nvSpPr>
          <p:cNvPr id="6" name="Content Placeholder 5"/>
          <p:cNvSpPr>
            <a:spLocks noGrp="1"/>
          </p:cNvSpPr>
          <p:nvPr>
            <p:ph sz="half" idx="1"/>
          </p:nvPr>
        </p:nvSpPr>
        <p:spPr/>
        <p:txBody>
          <a:bodyPr>
            <a:normAutofit fontScale="92500" lnSpcReduction="10000"/>
          </a:bodyPr>
          <a:lstStyle/>
          <a:p>
            <a:r>
              <a:rPr lang="en-US" dirty="0" err="1" smtClean="0"/>
              <a:t>Isolines</a:t>
            </a:r>
            <a:r>
              <a:rPr lang="en-US" dirty="0" smtClean="0"/>
              <a:t>: Represent where a field is constant</a:t>
            </a:r>
          </a:p>
          <a:p>
            <a:r>
              <a:rPr lang="en-US" dirty="0" err="1" smtClean="0"/>
              <a:t>Isosurface</a:t>
            </a:r>
            <a:r>
              <a:rPr lang="en-US" dirty="0" smtClean="0"/>
              <a:t>: 3D object, where every point is a constant value</a:t>
            </a:r>
          </a:p>
          <a:p>
            <a:r>
              <a:rPr lang="en-US" dirty="0" smtClean="0"/>
              <a:t>Method:</a:t>
            </a:r>
          </a:p>
          <a:p>
            <a:pPr lvl="1"/>
            <a:r>
              <a:rPr lang="en-US" dirty="0" smtClean="0"/>
              <a:t>Iterate over all cells</a:t>
            </a:r>
          </a:p>
          <a:p>
            <a:pPr lvl="1"/>
            <a:r>
              <a:rPr lang="en-US" dirty="0" smtClean="0"/>
              <a:t>Compare cell to </a:t>
            </a:r>
            <a:r>
              <a:rPr lang="en-US" dirty="0" err="1" smtClean="0"/>
              <a:t>isovalue</a:t>
            </a:r>
            <a:r>
              <a:rPr lang="en-US" dirty="0" smtClean="0"/>
              <a:t> (or range of </a:t>
            </a:r>
            <a:r>
              <a:rPr lang="en-US" dirty="0" err="1" smtClean="0"/>
              <a:t>isovalues</a:t>
            </a:r>
            <a:r>
              <a:rPr lang="en-US" dirty="0" smtClean="0"/>
              <a:t>)</a:t>
            </a:r>
          </a:p>
          <a:p>
            <a:pPr lvl="2"/>
            <a:r>
              <a:rPr lang="en-US" dirty="0" smtClean="0"/>
              <a:t>Write valid cells into new data set</a:t>
            </a:r>
          </a:p>
          <a:p>
            <a:pPr lvl="2"/>
            <a:r>
              <a:rPr lang="en-US" dirty="0" smtClean="0"/>
              <a:t>Throw out invalid cells</a:t>
            </a:r>
          </a:p>
          <a:p>
            <a:endParaRPr lang="en-US" dirty="0"/>
          </a:p>
        </p:txBody>
      </p:sp>
      <p:sp>
        <p:nvSpPr>
          <p:cNvPr id="7" name="Content Placeholder 6"/>
          <p:cNvSpPr>
            <a:spLocks noGrp="1"/>
          </p:cNvSpPr>
          <p:nvPr>
            <p:ph sz="half" idx="2"/>
          </p:nvPr>
        </p:nvSpPr>
        <p:spPr/>
        <p:txBody>
          <a:bodyPr>
            <a:normAutofit fontScale="92500" lnSpcReduction="10000"/>
          </a:bodyPr>
          <a:lstStyle/>
          <a:p>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14</a:t>
            </a:fld>
            <a:endParaRPr lang="en-US" dirty="0">
              <a:solidFill>
                <a:srgbClr val="FEC309"/>
              </a:solidFill>
            </a:endParaRPr>
          </a:p>
        </p:txBody>
      </p:sp>
      <p:pic>
        <p:nvPicPr>
          <p:cNvPr id="4" name="Picture 3"/>
          <p:cNvPicPr>
            <a:picLocks noChangeAspect="1"/>
          </p:cNvPicPr>
          <p:nvPr/>
        </p:nvPicPr>
        <p:blipFill>
          <a:blip r:embed="rId3"/>
          <a:stretch>
            <a:fillRect/>
          </a:stretch>
        </p:blipFill>
        <p:spPr>
          <a:xfrm>
            <a:off x="7437120" y="1920239"/>
            <a:ext cx="4025298" cy="4352224"/>
          </a:xfrm>
          <a:prstGeom prst="rect">
            <a:avLst/>
          </a:prstGeom>
        </p:spPr>
      </p:pic>
      <p:pic>
        <p:nvPicPr>
          <p:cNvPr id="9" name="Picture 13" descr="entropy0000.png"/>
          <p:cNvPicPr>
            <a:picLocks noChangeAspect="1"/>
          </p:cNvPicPr>
          <p:nvPr/>
        </p:nvPicPr>
        <p:blipFill rotWithShape="1">
          <a:blip r:embed="rId4">
            <a:extLst>
              <a:ext uri="{28A0092B-C50C-407E-A947-70E740481C1C}">
                <a14:useLocalDpi xmlns:a14="http://schemas.microsoft.com/office/drawing/2010/main" val="0"/>
              </a:ext>
            </a:extLst>
          </a:blip>
          <a:srcRect t="7189" b="5286"/>
          <a:stretch/>
        </p:blipFill>
        <p:spPr bwMode="auto">
          <a:xfrm>
            <a:off x="10764253" y="5028254"/>
            <a:ext cx="3866147" cy="303751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TextBox 2"/>
          <p:cNvSpPr txBox="1"/>
          <p:nvPr/>
        </p:nvSpPr>
        <p:spPr>
          <a:xfrm>
            <a:off x="7437120" y="6247560"/>
            <a:ext cx="3327133" cy="487954"/>
          </a:xfrm>
          <a:prstGeom prst="rect">
            <a:avLst/>
          </a:prstGeom>
          <a:noFill/>
        </p:spPr>
        <p:txBody>
          <a:bodyPr wrap="square" rtlCol="0">
            <a:spAutoFit/>
          </a:bodyPr>
          <a:lstStyle/>
          <a:p>
            <a:pPr algn="ctr"/>
            <a:r>
              <a:rPr lang="en-US" smtClean="0"/>
              <a:t>Contour Map: </a:t>
            </a:r>
            <a:r>
              <a:rPr lang="en-US" dirty="0" err="1" smtClean="0"/>
              <a:t>isolines</a:t>
            </a:r>
            <a:endParaRPr lang="en-US" dirty="0"/>
          </a:p>
        </p:txBody>
      </p:sp>
      <p:sp>
        <p:nvSpPr>
          <p:cNvPr id="10" name="TextBox 9"/>
          <p:cNvSpPr txBox="1"/>
          <p:nvPr/>
        </p:nvSpPr>
        <p:spPr>
          <a:xfrm>
            <a:off x="11452764" y="4144679"/>
            <a:ext cx="3167982" cy="883575"/>
          </a:xfrm>
          <a:prstGeom prst="rect">
            <a:avLst/>
          </a:prstGeom>
          <a:noFill/>
        </p:spPr>
        <p:txBody>
          <a:bodyPr wrap="square" rtlCol="0">
            <a:spAutoFit/>
          </a:bodyPr>
          <a:lstStyle/>
          <a:p>
            <a:pPr algn="ctr"/>
            <a:r>
              <a:rPr lang="en-US" dirty="0" smtClean="0"/>
              <a:t>Temperature of Star Explosion: </a:t>
            </a:r>
            <a:r>
              <a:rPr lang="en-US" dirty="0" err="1" smtClean="0"/>
              <a:t>Isosurface</a:t>
            </a:r>
            <a:endParaRPr lang="en-US" dirty="0"/>
          </a:p>
        </p:txBody>
      </p:sp>
    </p:spTree>
    <p:extLst>
      <p:ext uri="{BB962C8B-B14F-4D97-AF65-F5344CB8AC3E}">
        <p14:creationId xmlns:p14="http://schemas.microsoft.com/office/powerpoint/2010/main" val="9705260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Isosurfacing</a:t>
            </a:r>
            <a:r>
              <a:rPr lang="en-US" dirty="0" smtClean="0"/>
              <a:t> Workload &amp; Power</a:t>
            </a:r>
            <a:endParaRPr lang="en-US" dirty="0"/>
          </a:p>
        </p:txBody>
      </p:sp>
      <p:sp>
        <p:nvSpPr>
          <p:cNvPr id="6" name="Content Placeholder 5"/>
          <p:cNvSpPr>
            <a:spLocks noGrp="1"/>
          </p:cNvSpPr>
          <p:nvPr>
            <p:ph sz="half" idx="1"/>
          </p:nvPr>
        </p:nvSpPr>
        <p:spPr/>
        <p:txBody>
          <a:bodyPr/>
          <a:lstStyle/>
          <a:p>
            <a:r>
              <a:rPr lang="en-US" dirty="0" smtClean="0"/>
              <a:t>Power profile primarily consistent with idle state (20W-30W)</a:t>
            </a:r>
          </a:p>
          <a:p>
            <a:r>
              <a:rPr lang="en-US" dirty="0" smtClean="0"/>
              <a:t>Power jumps to 50W presumably due to cache misses</a:t>
            </a:r>
          </a:p>
        </p:txBody>
      </p:sp>
      <p:sp>
        <p:nvSpPr>
          <p:cNvPr id="7" name="Content Placeholder 6"/>
          <p:cNvSpPr>
            <a:spLocks noGrp="1"/>
          </p:cNvSpPr>
          <p:nvPr>
            <p:ph sz="half" idx="2"/>
          </p:nvPr>
        </p:nvSpPr>
        <p:spPr/>
        <p:txBody>
          <a:bodyPr/>
          <a:lstStyle/>
          <a:p>
            <a:endParaRPr lang="en-US" dirty="0"/>
          </a:p>
        </p:txBody>
      </p:sp>
      <p:sp>
        <p:nvSpPr>
          <p:cNvPr id="4" name="Slide Number Placeholder 3"/>
          <p:cNvSpPr>
            <a:spLocks noGrp="1"/>
          </p:cNvSpPr>
          <p:nvPr>
            <p:ph type="sldNum" sz="quarter" idx="12"/>
          </p:nvPr>
        </p:nvSpPr>
        <p:spPr/>
        <p:txBody>
          <a:bodyPr/>
          <a:lstStyle/>
          <a:p>
            <a:fld id="{2066355A-084C-D24E-9AD2-7E4FC41EA627}" type="slidenum">
              <a:rPr lang="en-US" smtClean="0"/>
              <a:t>15</a:t>
            </a:fld>
            <a:endParaRPr lang="en-US"/>
          </a:p>
        </p:txBody>
      </p:sp>
      <p:pic>
        <p:nvPicPr>
          <p:cNvPr id="8" name="Picture 7" descr="EAVLWithStagesAll.png"/>
          <p:cNvPicPr>
            <a:picLocks noChangeAspect="1"/>
          </p:cNvPicPr>
          <p:nvPr/>
        </p:nvPicPr>
        <p:blipFill rotWithShape="1">
          <a:blip r:embed="rId3">
            <a:extLst>
              <a:ext uri="{28A0092B-C50C-407E-A947-70E740481C1C}">
                <a14:useLocalDpi xmlns:a14="http://schemas.microsoft.com/office/drawing/2010/main" val="0"/>
              </a:ext>
            </a:extLst>
          </a:blip>
          <a:srcRect t="10895" r="4600" b="7914"/>
          <a:stretch/>
        </p:blipFill>
        <p:spPr>
          <a:xfrm>
            <a:off x="7336576" y="1858305"/>
            <a:ext cx="7293824" cy="6207466"/>
          </a:xfrm>
          <a:prstGeom prst="rect">
            <a:avLst/>
          </a:prstGeom>
        </p:spPr>
      </p:pic>
      <p:sp>
        <p:nvSpPr>
          <p:cNvPr id="9" name="Rounded Rectangle 8"/>
          <p:cNvSpPr/>
          <p:nvPr/>
        </p:nvSpPr>
        <p:spPr>
          <a:xfrm>
            <a:off x="731520" y="6157735"/>
            <a:ext cx="13167360" cy="1432680"/>
          </a:xfrm>
          <a:prstGeom prst="roundRect">
            <a:avLst/>
          </a:prstGeom>
          <a:solidFill>
            <a:srgbClr val="4F81BD"/>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t>Disappointing result: little </a:t>
            </a:r>
            <a:r>
              <a:rPr lang="en-US" sz="3600" dirty="0"/>
              <a:t>variation in power to </a:t>
            </a:r>
            <a:r>
              <a:rPr lang="en-US" sz="3600" dirty="0" smtClean="0"/>
              <a:t>optimize. </a:t>
            </a:r>
          </a:p>
          <a:p>
            <a:pPr algn="ctr"/>
            <a:r>
              <a:rPr lang="en-US" sz="3600" dirty="0" smtClean="0"/>
              <a:t>What about a different power saving strategy?</a:t>
            </a:r>
            <a:endParaRPr lang="en-US" sz="3600" dirty="0"/>
          </a:p>
        </p:txBody>
      </p:sp>
    </p:spTree>
    <p:extLst>
      <p:ext uri="{BB962C8B-B14F-4D97-AF65-F5344CB8AC3E}">
        <p14:creationId xmlns:p14="http://schemas.microsoft.com/office/powerpoint/2010/main" val="373875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Outline	</a:t>
            </a:r>
            <a:endParaRPr lang="en-US" dirty="0"/>
          </a:p>
        </p:txBody>
      </p:sp>
      <p:sp>
        <p:nvSpPr>
          <p:cNvPr id="3" name="Content Placeholder 2"/>
          <p:cNvSpPr>
            <a:spLocks noGrp="1"/>
          </p:cNvSpPr>
          <p:nvPr>
            <p:ph idx="1"/>
          </p:nvPr>
        </p:nvSpPr>
        <p:spPr/>
        <p:txBody>
          <a:bodyPr>
            <a:normAutofit/>
          </a:bodyPr>
          <a:lstStyle/>
          <a:p>
            <a:r>
              <a:rPr lang="en-US" dirty="0" smtClean="0"/>
              <a:t>Motivation &amp; Background</a:t>
            </a:r>
          </a:p>
          <a:p>
            <a:r>
              <a:rPr lang="en-US" dirty="0" smtClean="0">
                <a:solidFill>
                  <a:srgbClr val="FF0000"/>
                </a:solidFill>
              </a:rPr>
              <a:t>Strategy &amp; Research Questions</a:t>
            </a:r>
          </a:p>
          <a:p>
            <a:r>
              <a:rPr lang="en-US" dirty="0" smtClean="0"/>
              <a:t>Experimental Overview</a:t>
            </a:r>
          </a:p>
          <a:p>
            <a:r>
              <a:rPr lang="en-US" dirty="0" smtClean="0"/>
              <a:t>Results</a:t>
            </a:r>
          </a:p>
          <a:p>
            <a:r>
              <a:rPr lang="en-US" dirty="0" smtClean="0"/>
              <a:t>Takeaways</a:t>
            </a:r>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16</a:t>
            </a:fld>
            <a:endParaRPr lang="en-US" dirty="0">
              <a:solidFill>
                <a:srgbClr val="FEC309"/>
              </a:solidFill>
            </a:endParaRPr>
          </a:p>
        </p:txBody>
      </p:sp>
    </p:spTree>
    <p:extLst>
      <p:ext uri="{BB962C8B-B14F-4D97-AF65-F5344CB8AC3E}">
        <p14:creationId xmlns:p14="http://schemas.microsoft.com/office/powerpoint/2010/main" val="71050900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1520" y="144379"/>
            <a:ext cx="12568428" cy="1556787"/>
          </a:xfrm>
        </p:spPr>
        <p:txBody>
          <a:bodyPr>
            <a:noAutofit/>
          </a:bodyPr>
          <a:lstStyle/>
          <a:p>
            <a:r>
              <a:rPr lang="en-US" sz="5500" dirty="0" smtClean="0"/>
              <a:t>Power Saving Technique:</a:t>
            </a:r>
            <a:br>
              <a:rPr lang="en-US" sz="5500" dirty="0" smtClean="0"/>
            </a:br>
            <a:r>
              <a:rPr lang="en-US" sz="5500" dirty="0" smtClean="0"/>
              <a:t>Reduce CPU Clock Frequency</a:t>
            </a:r>
            <a:endParaRPr lang="en-US" sz="5500" dirty="0"/>
          </a:p>
        </p:txBody>
      </p:sp>
      <p:sp>
        <p:nvSpPr>
          <p:cNvPr id="3" name="Content Placeholder 2"/>
          <p:cNvSpPr>
            <a:spLocks noGrp="1"/>
          </p:cNvSpPr>
          <p:nvPr>
            <p:ph idx="1"/>
          </p:nvPr>
        </p:nvSpPr>
        <p:spPr/>
        <p:txBody>
          <a:bodyPr>
            <a:normAutofit fontScale="92500"/>
          </a:bodyPr>
          <a:lstStyle/>
          <a:p>
            <a:r>
              <a:rPr lang="en-US" b="1" dirty="0" smtClean="0">
                <a:ea typeface="Cambria" charset="0"/>
                <a:cs typeface="Cambria" charset="0"/>
              </a:rPr>
              <a:t>Outcome</a:t>
            </a:r>
            <a:r>
              <a:rPr lang="en-US" dirty="0" smtClean="0">
                <a:ea typeface="Cambria" charset="0"/>
                <a:cs typeface="Cambria" charset="0"/>
              </a:rPr>
              <a:t>: Takes longer to run, but uses less power</a:t>
            </a:r>
          </a:p>
          <a:p>
            <a:r>
              <a:rPr lang="en-US" b="1" dirty="0" smtClean="0">
                <a:ea typeface="Cambria" charset="0"/>
                <a:cs typeface="Cambria" charset="0"/>
              </a:rPr>
              <a:t>Why</a:t>
            </a:r>
            <a:r>
              <a:rPr lang="en-US" dirty="0" smtClean="0">
                <a:ea typeface="Cambria" charset="0"/>
                <a:cs typeface="Cambria" charset="0"/>
              </a:rPr>
              <a:t>: </a:t>
            </a:r>
            <a:r>
              <a:rPr lang="en-US" u="sng" dirty="0" smtClean="0">
                <a:ea typeface="Cambria" charset="0"/>
                <a:cs typeface="Cambria" charset="0"/>
              </a:rPr>
              <a:t>Non-linear</a:t>
            </a:r>
            <a:r>
              <a:rPr lang="en-US" dirty="0" smtClean="0">
                <a:ea typeface="Cambria" charset="0"/>
                <a:cs typeface="Cambria" charset="0"/>
              </a:rPr>
              <a:t> relationship between frequency and power </a:t>
            </a:r>
            <a:r>
              <a:rPr lang="en-US" dirty="0" smtClean="0">
                <a:ea typeface="Cambria" charset="0"/>
                <a:cs typeface="Cambria" charset="0"/>
                <a:sym typeface="Wingdings"/>
              </a:rPr>
              <a:t></a:t>
            </a:r>
            <a:endParaRPr lang="en-US" dirty="0" smtClean="0">
              <a:ea typeface="Cambria" charset="0"/>
              <a:cs typeface="Cambria" charset="0"/>
            </a:endParaRPr>
          </a:p>
          <a:p>
            <a:pPr lvl="1"/>
            <a:r>
              <a:rPr lang="en-US" dirty="0" smtClean="0">
                <a:ea typeface="Cambria" charset="0"/>
                <a:cs typeface="Cambria" charset="0"/>
              </a:rPr>
              <a:t>Reduced clock frequency results in less power consumption</a:t>
            </a:r>
          </a:p>
          <a:p>
            <a:pPr lvl="1"/>
            <a:r>
              <a:rPr lang="en-US" dirty="0" smtClean="0">
                <a:ea typeface="Cambria" charset="0"/>
                <a:cs typeface="Cambria" charset="0"/>
              </a:rPr>
              <a:t>but, subcomponents still consume power at the same rate</a:t>
            </a:r>
          </a:p>
          <a:p>
            <a:pPr>
              <a:buFont typeface="Wingdings" charset="2"/>
              <a:buChar char="à"/>
            </a:pPr>
            <a:r>
              <a:rPr lang="en-US" dirty="0" smtClean="0">
                <a:ea typeface="Cambria" charset="0"/>
                <a:cs typeface="Cambria" charset="0"/>
                <a:sym typeface="Wingdings"/>
              </a:rPr>
              <a:t> Will lead to power savings</a:t>
            </a:r>
          </a:p>
          <a:p>
            <a:pPr>
              <a:buFont typeface="Wingdings" charset="2"/>
              <a:buChar char="à"/>
            </a:pPr>
            <a:r>
              <a:rPr lang="en-US" dirty="0" smtClean="0">
                <a:ea typeface="Cambria" charset="0"/>
                <a:cs typeface="Cambria" charset="0"/>
                <a:sym typeface="Wingdings"/>
              </a:rPr>
              <a:t> May lead to energy savings, may not</a:t>
            </a:r>
            <a:endParaRPr lang="en-US" dirty="0">
              <a:ea typeface="Cambria" charset="0"/>
              <a:cs typeface="Cambria" charset="0"/>
              <a:sym typeface="Wingdings"/>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pPr/>
              <a:t>17</a:t>
            </a:fld>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3232486" y="3481138"/>
                <a:ext cx="1933074" cy="553998"/>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600" b="0" i="1" smtClean="0">
                          <a:latin typeface="Cambria Math" charset="0"/>
                        </a:rPr>
                        <m:t>𝑃</m:t>
                      </m:r>
                      <m:r>
                        <a:rPr lang="en-US" sz="3600" b="0" i="1" smtClean="0">
                          <a:latin typeface="Cambria Math" charset="0"/>
                          <a:ea typeface="Cambria Math" charset="0"/>
                          <a:cs typeface="Cambria Math" charset="0"/>
                        </a:rPr>
                        <m:t>∝</m:t>
                      </m:r>
                      <m:sSup>
                        <m:sSupPr>
                          <m:ctrlPr>
                            <a:rPr lang="en-US" sz="3600" b="0" i="1" smtClean="0">
                              <a:latin typeface="Cambria Math" charset="0"/>
                              <a:ea typeface="Cambria Math" charset="0"/>
                              <a:cs typeface="Cambria Math" charset="0"/>
                            </a:rPr>
                          </m:ctrlPr>
                        </m:sSupPr>
                        <m:e>
                          <m:r>
                            <a:rPr lang="en-US" sz="3600" b="0" i="1" smtClean="0">
                              <a:latin typeface="Cambria Math" charset="0"/>
                              <a:ea typeface="Cambria Math" charset="0"/>
                              <a:cs typeface="Cambria Math" charset="0"/>
                            </a:rPr>
                            <m:t>𝑓</m:t>
                          </m:r>
                        </m:e>
                        <m:sup>
                          <m:r>
                            <a:rPr lang="en-US" sz="3600" b="0" i="1" smtClean="0">
                              <a:latin typeface="Cambria Math" charset="0"/>
                              <a:ea typeface="Cambria Math" charset="0"/>
                              <a:cs typeface="Cambria Math" charset="0"/>
                            </a:rPr>
                            <m:t>3</m:t>
                          </m:r>
                        </m:sup>
                      </m:sSup>
                    </m:oMath>
                  </m:oMathPara>
                </a14:m>
                <a:endParaRPr lang="en-US" sz="3600" dirty="0"/>
              </a:p>
            </p:txBody>
          </p:sp>
        </mc:Choice>
        <mc:Fallback xmlns="">
          <p:sp>
            <p:nvSpPr>
              <p:cNvPr id="4" name="TextBox 3"/>
              <p:cNvSpPr txBox="1">
                <a:spLocks noRot="1" noChangeAspect="1" noMove="1" noResize="1" noEditPoints="1" noAdjustHandles="1" noChangeArrowheads="1" noChangeShapeType="1" noTextEdit="1"/>
              </p:cNvSpPr>
              <p:nvPr/>
            </p:nvSpPr>
            <p:spPr>
              <a:xfrm>
                <a:off x="3232486" y="3481138"/>
                <a:ext cx="1933074" cy="553998"/>
              </a:xfrm>
              <a:prstGeom prst="rect">
                <a:avLst/>
              </a:prstGeom>
              <a:blipFill rotWithShape="0">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7771520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Data-Intensive Applications</a:t>
            </a:r>
            <a:endParaRPr lang="en-US" dirty="0"/>
          </a:p>
        </p:txBody>
      </p:sp>
      <p:sp>
        <p:nvSpPr>
          <p:cNvPr id="3" name="Content Placeholder 2"/>
          <p:cNvSpPr>
            <a:spLocks noGrp="1"/>
          </p:cNvSpPr>
          <p:nvPr>
            <p:ph idx="1"/>
          </p:nvPr>
        </p:nvSpPr>
        <p:spPr/>
        <p:txBody>
          <a:bodyPr>
            <a:normAutofit fontScale="92500" lnSpcReduction="10000"/>
          </a:bodyPr>
          <a:lstStyle/>
          <a:p>
            <a:r>
              <a:rPr lang="en-US" dirty="0"/>
              <a:t>Architecture with </a:t>
            </a:r>
            <a:r>
              <a:rPr lang="en-US" u="sng" dirty="0"/>
              <a:t>separate</a:t>
            </a:r>
            <a:r>
              <a:rPr lang="en-US" dirty="0"/>
              <a:t> clock frequencies for cache and compute unit (e.g., Intel </a:t>
            </a:r>
            <a:r>
              <a:rPr lang="en-US" dirty="0" err="1"/>
              <a:t>Haswell</a:t>
            </a:r>
            <a:r>
              <a:rPr lang="en-US" dirty="0"/>
              <a:t>)</a:t>
            </a:r>
          </a:p>
          <a:p>
            <a:pPr lvl="1"/>
            <a:r>
              <a:rPr lang="en-US" dirty="0"/>
              <a:t>Enables reduction of clock frequency without impacting cache </a:t>
            </a:r>
          </a:p>
          <a:p>
            <a:r>
              <a:rPr lang="en-US" dirty="0"/>
              <a:t>Ideal outcome:</a:t>
            </a:r>
          </a:p>
          <a:p>
            <a:pPr lvl="1"/>
            <a:r>
              <a:rPr lang="en-US" dirty="0"/>
              <a:t>Reduce clock frequency </a:t>
            </a:r>
          </a:p>
          <a:p>
            <a:pPr lvl="1"/>
            <a:r>
              <a:rPr lang="en-US" dirty="0"/>
              <a:t>Achieve energy/power savings</a:t>
            </a:r>
          </a:p>
          <a:p>
            <a:pPr lvl="1"/>
            <a:r>
              <a:rPr lang="en-US" dirty="0"/>
              <a:t>Runtime does not change</a:t>
            </a:r>
          </a:p>
          <a:p>
            <a:r>
              <a:rPr lang="en-US" dirty="0"/>
              <a:t>Some visualization algorithms are data-</a:t>
            </a:r>
            <a:r>
              <a:rPr lang="en-US" dirty="0" smtClean="0"/>
              <a:t>intensive</a:t>
            </a:r>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18</a:t>
            </a:fld>
            <a:endParaRPr lang="en-US" dirty="0">
              <a:solidFill>
                <a:srgbClr val="FEC309"/>
              </a:solidFill>
            </a:endParaRPr>
          </a:p>
        </p:txBody>
      </p:sp>
    </p:spTree>
    <p:extLst>
      <p:ext uri="{BB962C8B-B14F-4D97-AF65-F5344CB8AC3E}">
        <p14:creationId xmlns:p14="http://schemas.microsoft.com/office/powerpoint/2010/main" val="27417808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Overview	</a:t>
            </a:r>
            <a:endParaRPr lang="en-US" dirty="0"/>
          </a:p>
        </p:txBody>
      </p:sp>
      <p:sp>
        <p:nvSpPr>
          <p:cNvPr id="3" name="Content Placeholder 2"/>
          <p:cNvSpPr>
            <a:spLocks noGrp="1"/>
          </p:cNvSpPr>
          <p:nvPr>
            <p:ph idx="1"/>
          </p:nvPr>
        </p:nvSpPr>
        <p:spPr/>
        <p:txBody>
          <a:bodyPr>
            <a:normAutofit fontScale="92500" lnSpcReduction="20000"/>
          </a:bodyPr>
          <a:lstStyle/>
          <a:p>
            <a:r>
              <a:rPr lang="en-US" b="1" u="sng" dirty="0"/>
              <a:t>Motivation</a:t>
            </a:r>
            <a:r>
              <a:rPr lang="en-US" dirty="0"/>
              <a:t>: Power is becoming a leading design constraint in HPC</a:t>
            </a:r>
          </a:p>
          <a:p>
            <a:pPr lvl="1"/>
            <a:r>
              <a:rPr lang="en-US" b="1" u="sng" dirty="0"/>
              <a:t>Goal</a:t>
            </a:r>
            <a:r>
              <a:rPr lang="en-US" dirty="0"/>
              <a:t>: Save energy/power</a:t>
            </a:r>
          </a:p>
          <a:p>
            <a:r>
              <a:rPr lang="en-US" b="1" u="sng" dirty="0"/>
              <a:t>Idea</a:t>
            </a:r>
            <a:r>
              <a:rPr lang="en-US" dirty="0"/>
              <a:t>: Reduce CPU clock frequency</a:t>
            </a:r>
          </a:p>
          <a:p>
            <a:pPr lvl="1"/>
            <a:r>
              <a:rPr lang="en-US" dirty="0"/>
              <a:t>Works because visualization is data-intensive</a:t>
            </a:r>
          </a:p>
          <a:p>
            <a:pPr lvl="1"/>
            <a:r>
              <a:rPr lang="en-US" b="1" u="sng" dirty="0"/>
              <a:t>Proposition for users</a:t>
            </a:r>
            <a:r>
              <a:rPr lang="en-US" dirty="0"/>
              <a:t>: Run </a:t>
            </a:r>
            <a:r>
              <a:rPr lang="en-US" b="1" u="sng" dirty="0"/>
              <a:t>X%</a:t>
            </a:r>
            <a:r>
              <a:rPr lang="en-US" dirty="0"/>
              <a:t> slower, save </a:t>
            </a:r>
            <a:r>
              <a:rPr lang="en-US" b="1" u="sng" dirty="0"/>
              <a:t>Y%</a:t>
            </a:r>
            <a:r>
              <a:rPr lang="en-US" dirty="0"/>
              <a:t> in energy/power</a:t>
            </a:r>
          </a:p>
          <a:p>
            <a:r>
              <a:rPr lang="en-US" b="1" u="sng" dirty="0"/>
              <a:t>Study</a:t>
            </a:r>
            <a:r>
              <a:rPr lang="en-US" dirty="0"/>
              <a:t>: Consider a visualization algorithm (</a:t>
            </a:r>
            <a:r>
              <a:rPr lang="en-US" dirty="0" err="1"/>
              <a:t>isosurfacing</a:t>
            </a:r>
            <a:r>
              <a:rPr lang="en-US" dirty="0"/>
              <a:t>) and investigate which factors most affect X and Y</a:t>
            </a: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1</a:t>
            </a:fld>
            <a:endParaRPr lang="en-US" dirty="0">
              <a:solidFill>
                <a:srgbClr val="FEC309"/>
              </a:solidFill>
            </a:endParaRPr>
          </a:p>
        </p:txBody>
      </p:sp>
    </p:spTree>
    <p:extLst>
      <p:ext uri="{BB962C8B-B14F-4D97-AF65-F5344CB8AC3E}">
        <p14:creationId xmlns:p14="http://schemas.microsoft.com/office/powerpoint/2010/main" val="335490838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8449772" y="7259918"/>
            <a:ext cx="3566160" cy="770022"/>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Benchmark Tests</a:t>
            </a:r>
            <a:endParaRPr lang="en-US" dirty="0"/>
          </a:p>
        </p:txBody>
      </p:sp>
      <p:sp>
        <p:nvSpPr>
          <p:cNvPr id="4" name="Content Placeholder 3"/>
          <p:cNvSpPr>
            <a:spLocks noGrp="1"/>
          </p:cNvSpPr>
          <p:nvPr>
            <p:ph sz="half" idx="1"/>
          </p:nvPr>
        </p:nvSpPr>
        <p:spPr>
          <a:xfrm>
            <a:off x="731520" y="1920240"/>
            <a:ext cx="7726680" cy="5431156"/>
          </a:xfrm>
        </p:spPr>
        <p:txBody>
          <a:bodyPr>
            <a:normAutofit fontScale="85000" lnSpcReduction="20000"/>
          </a:bodyPr>
          <a:lstStyle/>
          <a:p>
            <a:r>
              <a:rPr lang="en-US" b="1" dirty="0" err="1" smtClean="0"/>
              <a:t>computeBound</a:t>
            </a:r>
            <a:r>
              <a:rPr lang="en-US" dirty="0" smtClean="0"/>
              <a:t>: Several multiplication ops on a single variable</a:t>
            </a:r>
          </a:p>
          <a:p>
            <a:r>
              <a:rPr lang="en-US" b="1" dirty="0" err="1" smtClean="0"/>
              <a:t>computeBoundILP</a:t>
            </a:r>
            <a:r>
              <a:rPr lang="en-US" dirty="0" smtClean="0"/>
              <a:t>: </a:t>
            </a:r>
            <a:r>
              <a:rPr lang="en-US" dirty="0" err="1" smtClean="0"/>
              <a:t>computeBound</a:t>
            </a:r>
            <a:r>
              <a:rPr lang="en-US" dirty="0" smtClean="0"/>
              <a:t> with instruction-level parallelism for pipelining</a:t>
            </a:r>
          </a:p>
          <a:p>
            <a:r>
              <a:rPr lang="en-US" b="1" dirty="0" err="1" smtClean="0"/>
              <a:t>memoryBound</a:t>
            </a:r>
            <a:r>
              <a:rPr lang="en-US" dirty="0" smtClean="0"/>
              <a:t>: Accesses an element in one array and writes it to another based on an index</a:t>
            </a:r>
          </a:p>
          <a:p>
            <a:r>
              <a:rPr lang="en-US" b="1" dirty="0" err="1" smtClean="0"/>
              <a:t>memoryBoundCacheThrash</a:t>
            </a:r>
            <a:r>
              <a:rPr lang="en-US" dirty="0" smtClean="0"/>
              <a:t>: </a:t>
            </a:r>
            <a:r>
              <a:rPr lang="en-US" dirty="0" err="1" smtClean="0"/>
              <a:t>memoryBound</a:t>
            </a:r>
            <a:r>
              <a:rPr lang="en-US" dirty="0" smtClean="0"/>
              <a:t> with randomized output locations, removing any benefit of locality</a:t>
            </a:r>
            <a:endParaRPr lang="en-US" dirty="0"/>
          </a:p>
        </p:txBody>
      </p:sp>
      <p:sp>
        <p:nvSpPr>
          <p:cNvPr id="11" name="Content Placeholder 10"/>
          <p:cNvSpPr>
            <a:spLocks noGrp="1"/>
          </p:cNvSpPr>
          <p:nvPr>
            <p:ph sz="half" idx="2"/>
          </p:nvPr>
        </p:nvSpPr>
        <p:spPr>
          <a:xfrm>
            <a:off x="8341894" y="1920240"/>
            <a:ext cx="5513832" cy="5431156"/>
          </a:xfrm>
        </p:spPr>
        <p:txBody>
          <a:bodyPr>
            <a:normAutofit fontScale="85000" lnSpcReduction="20000"/>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pPr/>
              <a:t>19</a:t>
            </a:fld>
            <a:endParaRPr lang="en-US" dirty="0"/>
          </a:p>
        </p:txBody>
      </p:sp>
      <p:pic>
        <p:nvPicPr>
          <p:cNvPr id="15" name="Picture 14" descr="benchmark_legend_vertical.pdf"/>
          <p:cNvPicPr>
            <a:picLocks noChangeAspect="1"/>
          </p:cNvPicPr>
          <p:nvPr/>
        </p:nvPicPr>
        <p:blipFill rotWithShape="1">
          <a:blip r:embed="rId3">
            <a:extLst>
              <a:ext uri="{28A0092B-C50C-407E-A947-70E740481C1C}">
                <a14:useLocalDpi xmlns:a14="http://schemas.microsoft.com/office/drawing/2010/main" val="0"/>
              </a:ext>
            </a:extLst>
          </a:blip>
          <a:srcRect l="33518" t="43202" r="27227" b="42505"/>
          <a:stretch/>
        </p:blipFill>
        <p:spPr>
          <a:xfrm>
            <a:off x="8458200" y="6757738"/>
            <a:ext cx="3557732" cy="1295400"/>
          </a:xfrm>
          <a:prstGeom prst="rect">
            <a:avLst/>
          </a:prstGeom>
        </p:spPr>
      </p:pic>
      <p:pic>
        <p:nvPicPr>
          <p:cNvPr id="17" name="Picture 16" descr="scaled-benchmarks-labels.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8200" y="1131130"/>
            <a:ext cx="5791200" cy="5791200"/>
          </a:xfrm>
          <a:prstGeom prst="rect">
            <a:avLst/>
          </a:prstGeom>
        </p:spPr>
      </p:pic>
      <p:sp>
        <p:nvSpPr>
          <p:cNvPr id="18" name="TextBox 17"/>
          <p:cNvSpPr txBox="1"/>
          <p:nvPr/>
        </p:nvSpPr>
        <p:spPr>
          <a:xfrm>
            <a:off x="9372600" y="2566738"/>
            <a:ext cx="3581400" cy="630942"/>
          </a:xfrm>
          <a:prstGeom prst="rect">
            <a:avLst/>
          </a:prstGeom>
          <a:noFill/>
        </p:spPr>
        <p:txBody>
          <a:bodyPr wrap="square" rtlCol="0">
            <a:spAutoFit/>
          </a:bodyPr>
          <a:lstStyle/>
          <a:p>
            <a:r>
              <a:rPr lang="en-US" sz="3500" b="1" dirty="0" smtClean="0">
                <a:solidFill>
                  <a:srgbClr val="FF0000"/>
                </a:solidFill>
              </a:rPr>
              <a:t>Vis algorithms??</a:t>
            </a:r>
            <a:endParaRPr lang="en-US" sz="3500" b="1" dirty="0">
              <a:solidFill>
                <a:srgbClr val="FF0000"/>
              </a:solidFill>
            </a:endParaRPr>
          </a:p>
        </p:txBody>
      </p:sp>
      <p:sp>
        <p:nvSpPr>
          <p:cNvPr id="19" name="TextBox 18"/>
          <p:cNvSpPr txBox="1"/>
          <p:nvPr/>
        </p:nvSpPr>
        <p:spPr>
          <a:xfrm>
            <a:off x="9372600" y="4014538"/>
            <a:ext cx="3581400" cy="630942"/>
          </a:xfrm>
          <a:prstGeom prst="rect">
            <a:avLst/>
          </a:prstGeom>
          <a:noFill/>
        </p:spPr>
        <p:txBody>
          <a:bodyPr wrap="square" rtlCol="0">
            <a:spAutoFit/>
          </a:bodyPr>
          <a:lstStyle/>
          <a:p>
            <a:r>
              <a:rPr lang="en-US" sz="3500" b="1" dirty="0" smtClean="0">
                <a:solidFill>
                  <a:srgbClr val="FF0000"/>
                </a:solidFill>
              </a:rPr>
              <a:t>Vis algorithms??</a:t>
            </a:r>
            <a:endParaRPr lang="en-US" sz="3500" b="1" dirty="0">
              <a:solidFill>
                <a:srgbClr val="FF0000"/>
              </a:solidFill>
            </a:endParaRPr>
          </a:p>
        </p:txBody>
      </p:sp>
    </p:spTree>
    <p:extLst>
      <p:ext uri="{BB962C8B-B14F-4D97-AF65-F5344CB8AC3E}">
        <p14:creationId xmlns:p14="http://schemas.microsoft.com/office/powerpoint/2010/main" val="505831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up)">
                                      <p:cBhvr>
                                        <p:cTn id="7" dur="500"/>
                                        <p:tgtEl>
                                          <p:spTgt spid="18"/>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up)">
                                      <p:cBhvr>
                                        <p:cTn id="1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Research Questions</a:t>
            </a:r>
            <a:endParaRPr lang="en-US" dirty="0"/>
          </a:p>
        </p:txBody>
      </p:sp>
      <p:sp>
        <p:nvSpPr>
          <p:cNvPr id="3" name="Content Placeholder 2"/>
          <p:cNvSpPr>
            <a:spLocks noGrp="1"/>
          </p:cNvSpPr>
          <p:nvPr>
            <p:ph idx="1"/>
          </p:nvPr>
        </p:nvSpPr>
        <p:spPr/>
        <p:txBody>
          <a:bodyPr>
            <a:normAutofit/>
          </a:bodyPr>
          <a:lstStyle/>
          <a:p>
            <a:r>
              <a:rPr lang="en-US" b="1" dirty="0" smtClean="0"/>
              <a:t>Data-intensity</a:t>
            </a:r>
            <a:r>
              <a:rPr lang="en-US" dirty="0" smtClean="0"/>
              <a:t>: If you reduce the clock frequency by X, does the runtime increase by X? or less?</a:t>
            </a:r>
          </a:p>
          <a:p>
            <a:r>
              <a:rPr lang="en-US" b="1" dirty="0" smtClean="0"/>
              <a:t>Energy savings</a:t>
            </a:r>
            <a:r>
              <a:rPr lang="en-US" dirty="0" smtClean="0"/>
              <a:t>: If you are willing to run X% slower, you can save Y% in energy</a:t>
            </a:r>
          </a:p>
          <a:p>
            <a:r>
              <a:rPr lang="en-US" b="1" dirty="0" smtClean="0"/>
              <a:t>Power savings</a:t>
            </a:r>
            <a:r>
              <a:rPr lang="en-US" dirty="0" smtClean="0"/>
              <a:t>: </a:t>
            </a:r>
            <a:r>
              <a:rPr lang="en-US" dirty="0"/>
              <a:t>If you are willing to run X% slower, you can save </a:t>
            </a:r>
            <a:r>
              <a:rPr lang="en-US" dirty="0" smtClean="0"/>
              <a:t>Z% </a:t>
            </a:r>
            <a:r>
              <a:rPr lang="en-US" dirty="0"/>
              <a:t>in </a:t>
            </a:r>
            <a:r>
              <a:rPr lang="en-US" dirty="0" smtClean="0"/>
              <a:t>power</a:t>
            </a:r>
          </a:p>
          <a:p>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20</a:t>
            </a:fld>
            <a:endParaRPr lang="en-US" dirty="0">
              <a:solidFill>
                <a:srgbClr val="FEC309"/>
              </a:solidFill>
            </a:endParaRPr>
          </a:p>
        </p:txBody>
      </p:sp>
    </p:spTree>
    <p:extLst>
      <p:ext uri="{BB962C8B-B14F-4D97-AF65-F5344CB8AC3E}">
        <p14:creationId xmlns:p14="http://schemas.microsoft.com/office/powerpoint/2010/main" val="36670018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Outline	</a:t>
            </a:r>
            <a:endParaRPr lang="en-US" dirty="0"/>
          </a:p>
        </p:txBody>
      </p:sp>
      <p:sp>
        <p:nvSpPr>
          <p:cNvPr id="3" name="Content Placeholder 2"/>
          <p:cNvSpPr>
            <a:spLocks noGrp="1"/>
          </p:cNvSpPr>
          <p:nvPr>
            <p:ph idx="1"/>
          </p:nvPr>
        </p:nvSpPr>
        <p:spPr/>
        <p:txBody>
          <a:bodyPr>
            <a:normAutofit/>
          </a:bodyPr>
          <a:lstStyle/>
          <a:p>
            <a:r>
              <a:rPr lang="en-US" dirty="0"/>
              <a:t>Motivation &amp; Background</a:t>
            </a:r>
            <a:endParaRPr lang="en-US" dirty="0" smtClean="0"/>
          </a:p>
          <a:p>
            <a:r>
              <a:rPr lang="en-US" dirty="0" smtClean="0"/>
              <a:t>Strategy &amp; Research Questions</a:t>
            </a:r>
          </a:p>
          <a:p>
            <a:r>
              <a:rPr lang="en-US" dirty="0" smtClean="0">
                <a:solidFill>
                  <a:srgbClr val="FF0000"/>
                </a:solidFill>
              </a:rPr>
              <a:t>Experimental Overview</a:t>
            </a:r>
          </a:p>
          <a:p>
            <a:r>
              <a:rPr lang="en-US" dirty="0" smtClean="0"/>
              <a:t>Results</a:t>
            </a:r>
          </a:p>
          <a:p>
            <a:r>
              <a:rPr lang="en-US" dirty="0" smtClean="0"/>
              <a:t>Takeaways</a:t>
            </a:r>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21</a:t>
            </a:fld>
            <a:endParaRPr lang="en-US" dirty="0">
              <a:solidFill>
                <a:srgbClr val="FEC309"/>
              </a:solidFill>
            </a:endParaRPr>
          </a:p>
        </p:txBody>
      </p:sp>
    </p:spTree>
    <p:extLst>
      <p:ext uri="{BB962C8B-B14F-4D97-AF65-F5344CB8AC3E}">
        <p14:creationId xmlns:p14="http://schemas.microsoft.com/office/powerpoint/2010/main" val="83216520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Factors Studied</a:t>
            </a:r>
            <a:endParaRPr lang="en-US" dirty="0"/>
          </a:p>
        </p:txBody>
      </p:sp>
      <p:sp>
        <p:nvSpPr>
          <p:cNvPr id="6" name="Content Placeholder 5"/>
          <p:cNvSpPr>
            <a:spLocks noGrp="1"/>
          </p:cNvSpPr>
          <p:nvPr>
            <p:ph sz="half" idx="1"/>
          </p:nvPr>
        </p:nvSpPr>
        <p:spPr/>
        <p:txBody>
          <a:bodyPr/>
          <a:lstStyle/>
          <a:p>
            <a:pPr marL="742950" indent="-742950">
              <a:buFont typeface="+mj-lt"/>
              <a:buAutoNum type="arabicPeriod"/>
            </a:pPr>
            <a:r>
              <a:rPr lang="en-US" b="1" dirty="0" smtClean="0"/>
              <a:t>Hardware architectures</a:t>
            </a:r>
          </a:p>
          <a:p>
            <a:pPr lvl="1"/>
            <a:r>
              <a:rPr lang="en-US" b="1" dirty="0" smtClean="0"/>
              <a:t>2 options</a:t>
            </a:r>
            <a:endParaRPr lang="en-US" b="1" dirty="0"/>
          </a:p>
        </p:txBody>
      </p:sp>
      <p:sp>
        <p:nvSpPr>
          <p:cNvPr id="7" name="Content Placeholder 6"/>
          <p:cNvSpPr>
            <a:spLocks noGrp="1"/>
          </p:cNvSpPr>
          <p:nvPr>
            <p:ph sz="half" idx="2"/>
          </p:nvPr>
        </p:nvSpPr>
        <p:spPr/>
        <p:txBody>
          <a:bodyPr/>
          <a:lstStyle/>
          <a:p>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22</a:t>
            </a:fld>
            <a:endParaRPr lang="en-US"/>
          </a:p>
        </p:txBody>
      </p:sp>
      <p:graphicFrame>
        <p:nvGraphicFramePr>
          <p:cNvPr id="8" name="Table 7"/>
          <p:cNvGraphicFramePr>
            <a:graphicFrameLocks noGrp="1"/>
          </p:cNvGraphicFramePr>
          <p:nvPr>
            <p:extLst>
              <p:ext uri="{D42A27DB-BD31-4B8C-83A1-F6EECF244321}">
                <p14:modId xmlns:p14="http://schemas.microsoft.com/office/powerpoint/2010/main" val="2071885846"/>
              </p:ext>
            </p:extLst>
          </p:nvPr>
        </p:nvGraphicFramePr>
        <p:xfrm>
          <a:off x="6705600" y="1905000"/>
          <a:ext cx="7924800" cy="2743200"/>
        </p:xfrm>
        <a:graphic>
          <a:graphicData uri="http://schemas.openxmlformats.org/drawingml/2006/table">
            <a:tbl>
              <a:tblPr firstRow="1" bandRow="1">
                <a:tableStyleId>{5C22544A-7EE6-4342-B048-85BDC9FD1C3A}</a:tableStyleId>
              </a:tblPr>
              <a:tblGrid>
                <a:gridCol w="3962400"/>
                <a:gridCol w="3962400"/>
              </a:tblGrid>
              <a:tr h="370840">
                <a:tc>
                  <a:txBody>
                    <a:bodyPr/>
                    <a:lstStyle/>
                    <a:p>
                      <a:r>
                        <a:rPr lang="en-US" sz="2600" dirty="0" smtClean="0"/>
                        <a:t>CPU1</a:t>
                      </a:r>
                      <a:endParaRPr lang="en-US" sz="2600" dirty="0"/>
                    </a:p>
                  </a:txBody>
                  <a:tcPr/>
                </a:tc>
                <a:tc>
                  <a:txBody>
                    <a:bodyPr/>
                    <a:lstStyle/>
                    <a:p>
                      <a:r>
                        <a:rPr lang="en-US" sz="2600" dirty="0" smtClean="0"/>
                        <a:t>CPU2</a:t>
                      </a:r>
                      <a:endParaRPr lang="en-US" sz="2600" dirty="0"/>
                    </a:p>
                  </a:txBody>
                  <a:tcPr/>
                </a:tc>
              </a:tr>
              <a:tr h="370840">
                <a:tc>
                  <a:txBody>
                    <a:bodyPr/>
                    <a:lstStyle/>
                    <a:p>
                      <a:r>
                        <a:rPr lang="en-US" sz="2600" dirty="0" smtClean="0"/>
                        <a:t>Workstation:</a:t>
                      </a:r>
                      <a:r>
                        <a:rPr lang="en-US" sz="2600" baseline="0" dirty="0" smtClean="0"/>
                        <a:t> </a:t>
                      </a:r>
                      <a:r>
                        <a:rPr lang="en-US" sz="2600" dirty="0" smtClean="0"/>
                        <a:t>Intel i7</a:t>
                      </a:r>
                      <a:r>
                        <a:rPr lang="en-US" sz="2600" baseline="0" dirty="0" smtClean="0"/>
                        <a:t> 4770K (</a:t>
                      </a:r>
                      <a:r>
                        <a:rPr lang="en-US" sz="2600" baseline="0" dirty="0" err="1" smtClean="0"/>
                        <a:t>Haswell</a:t>
                      </a:r>
                      <a:r>
                        <a:rPr lang="en-US" sz="2600" baseline="0" dirty="0" smtClean="0"/>
                        <a:t>)</a:t>
                      </a:r>
                      <a:endParaRPr lang="en-US" sz="2600" dirty="0"/>
                    </a:p>
                  </a:txBody>
                  <a:tcPr/>
                </a:tc>
                <a:tc>
                  <a:txBody>
                    <a:bodyPr/>
                    <a:lstStyle/>
                    <a:p>
                      <a:r>
                        <a:rPr lang="en-US" sz="2600" dirty="0" smtClean="0"/>
                        <a:t>Supercomputer: NERSC’s Edison (Ivy Bridge)</a:t>
                      </a:r>
                      <a:endParaRPr lang="en-US" sz="2600" dirty="0"/>
                    </a:p>
                  </a:txBody>
                  <a:tcPr/>
                </a:tc>
              </a:tr>
              <a:tr h="370840">
                <a:tc>
                  <a:txBody>
                    <a:bodyPr/>
                    <a:lstStyle/>
                    <a:p>
                      <a:r>
                        <a:rPr lang="en-US" sz="2600" dirty="0" smtClean="0"/>
                        <a:t>4 HT</a:t>
                      </a:r>
                      <a:r>
                        <a:rPr lang="en-US" sz="2600" baseline="0" dirty="0" smtClean="0"/>
                        <a:t> cores @ 3.5 GHz</a:t>
                      </a:r>
                      <a:endParaRPr lang="en-US" sz="2600" dirty="0"/>
                    </a:p>
                  </a:txBody>
                  <a:tcPr/>
                </a:tc>
                <a:tc>
                  <a:txBody>
                    <a:bodyPr/>
                    <a:lstStyle/>
                    <a:p>
                      <a:r>
                        <a:rPr lang="en-US" sz="2600" dirty="0" smtClean="0"/>
                        <a:t>12 HT cores @</a:t>
                      </a:r>
                      <a:r>
                        <a:rPr lang="en-US" sz="2600" baseline="0" dirty="0" smtClean="0"/>
                        <a:t> 2.4 GHz</a:t>
                      </a:r>
                      <a:endParaRPr lang="en-US" sz="2600" dirty="0"/>
                    </a:p>
                  </a:txBody>
                  <a:tcPr/>
                </a:tc>
              </a:tr>
              <a:tr h="370840">
                <a:tc>
                  <a:txBody>
                    <a:bodyPr/>
                    <a:lstStyle/>
                    <a:p>
                      <a:r>
                        <a:rPr lang="en-US" sz="2600" dirty="0" smtClean="0"/>
                        <a:t>32 GB</a:t>
                      </a:r>
                      <a:r>
                        <a:rPr lang="en-US" sz="2600" baseline="0" dirty="0" smtClean="0"/>
                        <a:t> memory @ 1600 MHz</a:t>
                      </a:r>
                      <a:endParaRPr lang="en-US" sz="2600" dirty="0"/>
                    </a:p>
                  </a:txBody>
                  <a:tcPr/>
                </a:tc>
                <a:tc>
                  <a:txBody>
                    <a:bodyPr/>
                    <a:lstStyle/>
                    <a:p>
                      <a:r>
                        <a:rPr lang="en-US" sz="2600" dirty="0" smtClean="0"/>
                        <a:t>64 GB</a:t>
                      </a:r>
                      <a:r>
                        <a:rPr lang="en-US" sz="2600" baseline="0" dirty="0" smtClean="0"/>
                        <a:t> memory @ 1866 MHz</a:t>
                      </a:r>
                      <a:endParaRPr lang="en-US" sz="2600" dirty="0"/>
                    </a:p>
                  </a:txBody>
                  <a:tcPr/>
                </a:tc>
              </a:tr>
            </a:tbl>
          </a:graphicData>
        </a:graphic>
      </p:graphicFrame>
    </p:spTree>
    <p:extLst>
      <p:ext uri="{BB962C8B-B14F-4D97-AF65-F5344CB8AC3E}">
        <p14:creationId xmlns:p14="http://schemas.microsoft.com/office/powerpoint/2010/main" val="2182204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Factors Studied</a:t>
            </a:r>
            <a:endParaRPr lang="en-US" dirty="0"/>
          </a:p>
        </p:txBody>
      </p:sp>
      <p:sp>
        <p:nvSpPr>
          <p:cNvPr id="6" name="Content Placeholder 5"/>
          <p:cNvSpPr>
            <a:spLocks noGrp="1"/>
          </p:cNvSpPr>
          <p:nvPr>
            <p:ph sz="half" idx="1"/>
          </p:nvPr>
        </p:nvSpPr>
        <p:spPr/>
        <p:txBody>
          <a:bodyPr/>
          <a:lstStyle/>
          <a:p>
            <a:pPr marL="742950" indent="-742950">
              <a:buFont typeface="+mj-lt"/>
              <a:buAutoNum type="arabicPeriod"/>
            </a:pPr>
            <a:r>
              <a:rPr lang="en-US" dirty="0" smtClean="0"/>
              <a:t>Hardware architectures</a:t>
            </a:r>
          </a:p>
          <a:p>
            <a:pPr marL="742950" indent="-742950">
              <a:buFont typeface="+mj-lt"/>
              <a:buAutoNum type="arabicPeriod"/>
            </a:pPr>
            <a:r>
              <a:rPr lang="en-US" b="1" dirty="0" smtClean="0"/>
              <a:t>CPU clock frequency</a:t>
            </a:r>
          </a:p>
          <a:p>
            <a:pPr lvl="1"/>
            <a:r>
              <a:rPr lang="en-US" b="1" dirty="0" smtClean="0"/>
              <a:t>varies</a:t>
            </a:r>
          </a:p>
        </p:txBody>
      </p:sp>
      <p:sp>
        <p:nvSpPr>
          <p:cNvPr id="7" name="Content Placeholder 6"/>
          <p:cNvSpPr>
            <a:spLocks noGrp="1"/>
          </p:cNvSpPr>
          <p:nvPr>
            <p:ph sz="half" idx="2"/>
          </p:nvPr>
        </p:nvSpPr>
        <p:spPr/>
        <p:txBody>
          <a:bodyPr/>
          <a:lstStyle/>
          <a:p>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23</a:t>
            </a:fld>
            <a:endParaRPr lang="en-US"/>
          </a:p>
        </p:txBody>
      </p:sp>
      <p:graphicFrame>
        <p:nvGraphicFramePr>
          <p:cNvPr id="9" name="Table 8"/>
          <p:cNvGraphicFramePr>
            <a:graphicFrameLocks noGrp="1"/>
          </p:cNvGraphicFramePr>
          <p:nvPr>
            <p:extLst>
              <p:ext uri="{D42A27DB-BD31-4B8C-83A1-F6EECF244321}">
                <p14:modId xmlns:p14="http://schemas.microsoft.com/office/powerpoint/2010/main" val="1051177700"/>
              </p:ext>
            </p:extLst>
          </p:nvPr>
        </p:nvGraphicFramePr>
        <p:xfrm>
          <a:off x="6705600" y="1905000"/>
          <a:ext cx="7924800" cy="4084320"/>
        </p:xfrm>
        <a:graphic>
          <a:graphicData uri="http://schemas.openxmlformats.org/drawingml/2006/table">
            <a:tbl>
              <a:tblPr firstRow="1" bandRow="1">
                <a:tableStyleId>{5C22544A-7EE6-4342-B048-85BDC9FD1C3A}</a:tableStyleId>
              </a:tblPr>
              <a:tblGrid>
                <a:gridCol w="3962400"/>
                <a:gridCol w="3962400"/>
              </a:tblGrid>
              <a:tr h="370840">
                <a:tc>
                  <a:txBody>
                    <a:bodyPr/>
                    <a:lstStyle/>
                    <a:p>
                      <a:r>
                        <a:rPr lang="en-US" sz="2600" dirty="0" smtClean="0"/>
                        <a:t>CPU1</a:t>
                      </a:r>
                      <a:endParaRPr lang="en-US" sz="2600" dirty="0"/>
                    </a:p>
                  </a:txBody>
                  <a:tcPr/>
                </a:tc>
                <a:tc>
                  <a:txBody>
                    <a:bodyPr/>
                    <a:lstStyle/>
                    <a:p>
                      <a:r>
                        <a:rPr lang="en-US" sz="2600" dirty="0" smtClean="0"/>
                        <a:t>CPU2</a:t>
                      </a:r>
                      <a:endParaRPr lang="en-US" sz="2600" dirty="0"/>
                    </a:p>
                  </a:txBody>
                  <a:tcPr/>
                </a:tc>
              </a:tr>
              <a:tr h="370840">
                <a:tc>
                  <a:txBody>
                    <a:bodyPr/>
                    <a:lstStyle/>
                    <a:p>
                      <a:r>
                        <a:rPr lang="en-US" sz="2600" dirty="0" smtClean="0"/>
                        <a:t>Workstation:</a:t>
                      </a:r>
                      <a:r>
                        <a:rPr lang="en-US" sz="2600" baseline="0" dirty="0" smtClean="0"/>
                        <a:t> </a:t>
                      </a:r>
                      <a:r>
                        <a:rPr lang="en-US" sz="2600" dirty="0" smtClean="0"/>
                        <a:t>Intel i7</a:t>
                      </a:r>
                      <a:r>
                        <a:rPr lang="en-US" sz="2600" baseline="0" dirty="0" smtClean="0"/>
                        <a:t> 4770K (</a:t>
                      </a:r>
                      <a:r>
                        <a:rPr lang="en-US" sz="2600" baseline="0" dirty="0" err="1" smtClean="0"/>
                        <a:t>Haswell</a:t>
                      </a:r>
                      <a:r>
                        <a:rPr lang="en-US" sz="2600" baseline="0" dirty="0" smtClean="0"/>
                        <a:t>)</a:t>
                      </a:r>
                      <a:endParaRPr lang="en-US" sz="2600" dirty="0"/>
                    </a:p>
                  </a:txBody>
                  <a:tcPr/>
                </a:tc>
                <a:tc>
                  <a:txBody>
                    <a:bodyPr/>
                    <a:lstStyle/>
                    <a:p>
                      <a:r>
                        <a:rPr lang="en-US" sz="2600" dirty="0" smtClean="0"/>
                        <a:t>Supercomputer: NERSC’s Edison (Ivy Bridge)</a:t>
                      </a:r>
                      <a:endParaRPr lang="en-US" sz="2600" dirty="0"/>
                    </a:p>
                  </a:txBody>
                  <a:tcPr/>
                </a:tc>
              </a:tr>
              <a:tr h="370840">
                <a:tc>
                  <a:txBody>
                    <a:bodyPr/>
                    <a:lstStyle/>
                    <a:p>
                      <a:r>
                        <a:rPr lang="en-US" sz="2600" dirty="0" smtClean="0"/>
                        <a:t>4 HT</a:t>
                      </a:r>
                      <a:r>
                        <a:rPr lang="en-US" sz="2600" baseline="0" dirty="0" smtClean="0"/>
                        <a:t> cores @ 3.5 GHz</a:t>
                      </a:r>
                      <a:endParaRPr lang="en-US" sz="2600" dirty="0"/>
                    </a:p>
                  </a:txBody>
                  <a:tcPr/>
                </a:tc>
                <a:tc>
                  <a:txBody>
                    <a:bodyPr/>
                    <a:lstStyle/>
                    <a:p>
                      <a:r>
                        <a:rPr lang="en-US" sz="2600" dirty="0" smtClean="0"/>
                        <a:t>12 HT cores @</a:t>
                      </a:r>
                      <a:r>
                        <a:rPr lang="en-US" sz="2600" baseline="0" dirty="0" smtClean="0"/>
                        <a:t> 2.4 GHz</a:t>
                      </a:r>
                      <a:endParaRPr lang="en-US" sz="2600" dirty="0"/>
                    </a:p>
                  </a:txBody>
                  <a:tcPr/>
                </a:tc>
              </a:tr>
              <a:tr h="370840">
                <a:tc>
                  <a:txBody>
                    <a:bodyPr/>
                    <a:lstStyle/>
                    <a:p>
                      <a:r>
                        <a:rPr lang="en-US" sz="2600" dirty="0" smtClean="0"/>
                        <a:t>32 GB</a:t>
                      </a:r>
                      <a:r>
                        <a:rPr lang="en-US" sz="2600" baseline="0" dirty="0" smtClean="0"/>
                        <a:t> memory @ 1600 MHz</a:t>
                      </a:r>
                      <a:endParaRPr lang="en-US" sz="2600" dirty="0"/>
                    </a:p>
                  </a:txBody>
                  <a:tcPr/>
                </a:tc>
                <a:tc>
                  <a:txBody>
                    <a:bodyPr/>
                    <a:lstStyle/>
                    <a:p>
                      <a:r>
                        <a:rPr lang="en-US" sz="2600" dirty="0" smtClean="0"/>
                        <a:t>64 GB</a:t>
                      </a:r>
                      <a:r>
                        <a:rPr lang="en-US" sz="2600" baseline="0" dirty="0" smtClean="0"/>
                        <a:t> memory @ 1866 MHz</a:t>
                      </a:r>
                      <a:endParaRPr lang="en-US" sz="2600" dirty="0"/>
                    </a:p>
                  </a:txBody>
                  <a:tcPr/>
                </a:tc>
              </a:tr>
              <a:tr h="370840">
                <a:tc>
                  <a:txBody>
                    <a:bodyPr/>
                    <a:lstStyle/>
                    <a:p>
                      <a:r>
                        <a:rPr lang="en-US" sz="2600" b="1" dirty="0" smtClean="0"/>
                        <a:t>11 frequency</a:t>
                      </a:r>
                      <a:r>
                        <a:rPr lang="en-US" sz="2600" b="1" baseline="0" dirty="0" smtClean="0"/>
                        <a:t> steps</a:t>
                      </a:r>
                    </a:p>
                    <a:p>
                      <a:r>
                        <a:rPr lang="en-US" sz="2400" b="1" dirty="0" smtClean="0"/>
                        <a:t>(3.5GHz-1.6GHz</a:t>
                      </a:r>
                      <a:r>
                        <a:rPr lang="en-US" sz="2400" b="1" baseline="0" dirty="0" smtClean="0"/>
                        <a:t>, by=200MHz)</a:t>
                      </a:r>
                      <a:endParaRPr lang="en-US" sz="2400" b="1" dirty="0"/>
                    </a:p>
                  </a:txBody>
                  <a:tcPr/>
                </a:tc>
                <a:tc>
                  <a:txBody>
                    <a:bodyPr/>
                    <a:lstStyle/>
                    <a:p>
                      <a:r>
                        <a:rPr lang="en-US" sz="2600" b="1" dirty="0" smtClean="0"/>
                        <a:t>7 frequency steps</a:t>
                      </a:r>
                    </a:p>
                    <a:p>
                      <a:r>
                        <a:rPr lang="en-US" sz="2400" b="1" dirty="0" smtClean="0"/>
                        <a:t>(2.4GHz-1.2GHz, by=200MHz)</a:t>
                      </a:r>
                      <a:endParaRPr lang="en-US" sz="2400" b="1" dirty="0"/>
                    </a:p>
                  </a:txBody>
                  <a:tcPr/>
                </a:tc>
              </a:tr>
              <a:tr h="370840">
                <a:tc>
                  <a:txBody>
                    <a:bodyPr/>
                    <a:lstStyle/>
                    <a:p>
                      <a:r>
                        <a:rPr lang="en-US" sz="2600" b="1" dirty="0" smtClean="0"/>
                        <a:t>Linux </a:t>
                      </a:r>
                      <a:r>
                        <a:rPr lang="en-US" sz="2600" b="1" dirty="0" err="1" smtClean="0"/>
                        <a:t>cpufreq-utils</a:t>
                      </a:r>
                      <a:r>
                        <a:rPr lang="en-US" sz="2600" b="1" dirty="0" smtClean="0"/>
                        <a:t> tool</a:t>
                      </a:r>
                    </a:p>
                  </a:txBody>
                  <a:tcPr/>
                </a:tc>
                <a:tc>
                  <a:txBody>
                    <a:bodyPr/>
                    <a:lstStyle/>
                    <a:p>
                      <a:r>
                        <a:rPr lang="en-US" sz="2600" b="1" dirty="0" smtClean="0"/>
                        <a:t>ALPS </a:t>
                      </a:r>
                      <a:r>
                        <a:rPr lang="en-US" sz="2600" b="1" dirty="0" err="1" smtClean="0"/>
                        <a:t>aprun</a:t>
                      </a:r>
                      <a:r>
                        <a:rPr lang="en-US" sz="2600" b="1" dirty="0" smtClean="0"/>
                        <a:t> job launcher</a:t>
                      </a:r>
                      <a:endParaRPr lang="en-US" sz="2600" b="1" dirty="0"/>
                    </a:p>
                  </a:txBody>
                  <a:tcPr/>
                </a:tc>
              </a:tr>
            </a:tbl>
          </a:graphicData>
        </a:graphic>
      </p:graphicFrame>
    </p:spTree>
    <p:extLst>
      <p:ext uri="{BB962C8B-B14F-4D97-AF65-F5344CB8AC3E}">
        <p14:creationId xmlns:p14="http://schemas.microsoft.com/office/powerpoint/2010/main" val="77434486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304800" y="7570470"/>
            <a:ext cx="6400799" cy="496654"/>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p:txBody>
          <a:bodyPr/>
          <a:lstStyle/>
          <a:p>
            <a:r>
              <a:rPr lang="en-US" dirty="0" smtClean="0"/>
              <a:t>Factors Studied</a:t>
            </a:r>
            <a:endParaRPr lang="en-US" dirty="0"/>
          </a:p>
        </p:txBody>
      </p:sp>
      <p:sp>
        <p:nvSpPr>
          <p:cNvPr id="6" name="Content Placeholder 5"/>
          <p:cNvSpPr>
            <a:spLocks noGrp="1"/>
          </p:cNvSpPr>
          <p:nvPr>
            <p:ph sz="half" idx="1"/>
          </p:nvPr>
        </p:nvSpPr>
        <p:spPr/>
        <p:txBody>
          <a:bodyPr/>
          <a:lstStyle/>
          <a:p>
            <a:pPr marL="742950" indent="-742950">
              <a:buFont typeface="+mj-lt"/>
              <a:buAutoNum type="arabicPeriod"/>
            </a:pPr>
            <a:r>
              <a:rPr lang="en-US" dirty="0" smtClean="0"/>
              <a:t>Hardware architectures</a:t>
            </a:r>
          </a:p>
          <a:p>
            <a:pPr marL="742950" indent="-742950">
              <a:buFont typeface="+mj-lt"/>
              <a:buAutoNum type="arabicPeriod"/>
            </a:pPr>
            <a:r>
              <a:rPr lang="en-US" dirty="0" smtClean="0"/>
              <a:t>CPU clock frequency</a:t>
            </a:r>
          </a:p>
          <a:p>
            <a:pPr marL="742950" indent="-742950">
              <a:buFont typeface="+mj-lt"/>
              <a:buAutoNum type="arabicPeriod"/>
            </a:pPr>
            <a:r>
              <a:rPr lang="en-US" b="1" dirty="0" smtClean="0"/>
              <a:t>Data set</a:t>
            </a:r>
          </a:p>
          <a:p>
            <a:pPr lvl="1"/>
            <a:r>
              <a:rPr lang="en-US" b="1" dirty="0" smtClean="0"/>
              <a:t>8 options</a:t>
            </a:r>
          </a:p>
        </p:txBody>
      </p:sp>
      <p:sp>
        <p:nvSpPr>
          <p:cNvPr id="7" name="Content Placeholder 6"/>
          <p:cNvSpPr>
            <a:spLocks noGrp="1"/>
          </p:cNvSpPr>
          <p:nvPr>
            <p:ph sz="half" idx="2"/>
          </p:nvPr>
        </p:nvSpPr>
        <p:spPr/>
        <p:txBody>
          <a:bodyPr/>
          <a:lstStyle/>
          <a:p>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24</a:t>
            </a:fld>
            <a:endParaRPr lang="en-US"/>
          </a:p>
        </p:txBody>
      </p:sp>
      <p:graphicFrame>
        <p:nvGraphicFramePr>
          <p:cNvPr id="8" name="Table 7"/>
          <p:cNvGraphicFramePr>
            <a:graphicFrameLocks noGrp="1"/>
          </p:cNvGraphicFramePr>
          <p:nvPr>
            <p:extLst>
              <p:ext uri="{D42A27DB-BD31-4B8C-83A1-F6EECF244321}">
                <p14:modId xmlns:p14="http://schemas.microsoft.com/office/powerpoint/2010/main" val="1475390320"/>
              </p:ext>
            </p:extLst>
          </p:nvPr>
        </p:nvGraphicFramePr>
        <p:xfrm>
          <a:off x="6705600" y="1905000"/>
          <a:ext cx="7924800" cy="6004560"/>
        </p:xfrm>
        <a:graphic>
          <a:graphicData uri="http://schemas.openxmlformats.org/drawingml/2006/table">
            <a:tbl>
              <a:tblPr firstRow="1" bandRow="1">
                <a:tableStyleId>{5C22544A-7EE6-4342-B048-85BDC9FD1C3A}</a:tableStyleId>
              </a:tblPr>
              <a:tblGrid>
                <a:gridCol w="3962400"/>
                <a:gridCol w="3962400"/>
              </a:tblGrid>
              <a:tr h="370840">
                <a:tc>
                  <a:txBody>
                    <a:bodyPr/>
                    <a:lstStyle/>
                    <a:p>
                      <a:r>
                        <a:rPr lang="en-US" sz="2600" dirty="0" err="1" smtClean="0"/>
                        <a:t>Enzo</a:t>
                      </a:r>
                      <a:endParaRPr lang="en-US" sz="2600" dirty="0"/>
                    </a:p>
                  </a:txBody>
                  <a:tcPr/>
                </a:tc>
                <a:tc>
                  <a:txBody>
                    <a:bodyPr/>
                    <a:lstStyle/>
                    <a:p>
                      <a:r>
                        <a:rPr lang="en-US" sz="2600" dirty="0" smtClean="0"/>
                        <a:t>Nek5000</a:t>
                      </a:r>
                      <a:endParaRPr lang="en-US" sz="2600" dirty="0"/>
                    </a:p>
                  </a:txBody>
                  <a:tcPr/>
                </a:tc>
              </a:tr>
              <a:tr h="370840">
                <a:tc>
                  <a:txBody>
                    <a:bodyPr/>
                    <a:lstStyle/>
                    <a:p>
                      <a:r>
                        <a:rPr lang="en-US" sz="2600" dirty="0" smtClean="0"/>
                        <a:t>Cosmology</a:t>
                      </a:r>
                      <a:r>
                        <a:rPr lang="en-US" sz="2600" baseline="0" dirty="0" smtClean="0"/>
                        <a:t> simulation, structured, rectilinear grid to tetrahedrons</a:t>
                      </a:r>
                      <a:endParaRPr lang="en-US" sz="2600" dirty="0"/>
                    </a:p>
                  </a:txBody>
                  <a:tcPr/>
                </a:tc>
                <a:tc>
                  <a:txBody>
                    <a:bodyPr/>
                    <a:lstStyle/>
                    <a:p>
                      <a:r>
                        <a:rPr lang="en-US" sz="2600" dirty="0" smtClean="0"/>
                        <a:t>Thermal hydraulics simulation,</a:t>
                      </a:r>
                      <a:r>
                        <a:rPr lang="en-US" sz="2600" baseline="0" dirty="0" smtClean="0"/>
                        <a:t> unstructured, hexahedrons to tetrahedrons</a:t>
                      </a:r>
                      <a:endParaRPr lang="en-US" sz="2600" dirty="0"/>
                    </a:p>
                  </a:txBody>
                  <a:tcPr/>
                </a:tc>
              </a:tr>
              <a:tr h="370840">
                <a:tc>
                  <a:txBody>
                    <a:bodyPr/>
                    <a:lstStyle/>
                    <a:p>
                      <a:r>
                        <a:rPr lang="en-US" sz="2600" dirty="0" smtClean="0"/>
                        <a:t>Three</a:t>
                      </a:r>
                      <a:r>
                        <a:rPr lang="en-US" sz="2600" baseline="0" dirty="0" smtClean="0"/>
                        <a:t> data sets of varying sizes: </a:t>
                      </a:r>
                      <a:r>
                        <a:rPr lang="en-US" sz="2600" dirty="0" smtClean="0"/>
                        <a:t>Enzo-1M (1.13M)</a:t>
                      </a:r>
                      <a:r>
                        <a:rPr lang="en-US" sz="2600" baseline="0" dirty="0" smtClean="0"/>
                        <a:t>, Enzo-10M (10.5M),       Enzo-80M (83.9M)</a:t>
                      </a:r>
                      <a:endParaRPr lang="en-US" sz="2600" dirty="0"/>
                    </a:p>
                  </a:txBody>
                  <a:tcPr/>
                </a:tc>
                <a:tc>
                  <a:txBody>
                    <a:bodyPr/>
                    <a:lstStyle/>
                    <a:p>
                      <a:r>
                        <a:rPr lang="en-US" sz="2600" dirty="0" smtClean="0"/>
                        <a:t>Nek5000 (50M)</a:t>
                      </a:r>
                      <a:endParaRPr lang="en-US" sz="2600" dirty="0"/>
                    </a:p>
                  </a:txBody>
                  <a:tcPr/>
                </a:tc>
              </a:tr>
              <a:tr h="370840">
                <a:tc>
                  <a:txBody>
                    <a:bodyPr/>
                    <a:lstStyle/>
                    <a:p>
                      <a:r>
                        <a:rPr lang="en-US" sz="2600" dirty="0" smtClean="0"/>
                        <a:t>Same as</a:t>
                      </a:r>
                      <a:r>
                        <a:rPr lang="en-US" sz="2600" baseline="0" dirty="0" smtClean="0"/>
                        <a:t> above, but increase data-intensity: </a:t>
                      </a:r>
                      <a:r>
                        <a:rPr lang="en-US" sz="2600" dirty="0" smtClean="0"/>
                        <a:t>REnzo-1M,</a:t>
                      </a:r>
                      <a:r>
                        <a:rPr lang="en-US" sz="2600" baseline="0" dirty="0" smtClean="0"/>
                        <a:t> </a:t>
                      </a:r>
                      <a:r>
                        <a:rPr lang="en-US" sz="2600" dirty="0" smtClean="0"/>
                        <a:t>REnzo-10M,</a:t>
                      </a:r>
                      <a:r>
                        <a:rPr lang="en-US" sz="2600" baseline="0" dirty="0" smtClean="0"/>
                        <a:t> </a:t>
                      </a:r>
                      <a:r>
                        <a:rPr lang="en-US" sz="2600" dirty="0" smtClean="0"/>
                        <a:t>REnzo-80M</a:t>
                      </a:r>
                    </a:p>
                  </a:txBody>
                  <a:tcPr/>
                </a:tc>
                <a:tc>
                  <a:txBody>
                    <a:bodyPr/>
                    <a:lstStyle/>
                    <a:p>
                      <a:r>
                        <a:rPr lang="en-US" sz="2600" dirty="0" smtClean="0"/>
                        <a:t>RNek5000</a:t>
                      </a:r>
                      <a:endParaRPr lang="en-US" sz="2600" dirty="0"/>
                    </a:p>
                  </a:txBody>
                  <a:tcPr/>
                </a:tc>
              </a:tr>
              <a:tr h="370840">
                <a:tc>
                  <a:txBody>
                    <a:bodyPr/>
                    <a:lstStyle/>
                    <a:p>
                      <a:pPr marL="0" marR="0" indent="0" algn="l" defTabSz="1306220" rtl="0" eaLnBrk="1" fontAlgn="auto" latinLnBrk="0" hangingPunct="1">
                        <a:lnSpc>
                          <a:spcPct val="100000"/>
                        </a:lnSpc>
                        <a:spcBef>
                          <a:spcPts val="0"/>
                        </a:spcBef>
                        <a:spcAft>
                          <a:spcPts val="0"/>
                        </a:spcAft>
                        <a:buClrTx/>
                        <a:buSzTx/>
                        <a:buFontTx/>
                        <a:buNone/>
                        <a:tabLst/>
                        <a:defRPr/>
                      </a:pPr>
                      <a:r>
                        <a:rPr lang="en-US" sz="2600" dirty="0" err="1" smtClean="0"/>
                        <a:t>Isoval</a:t>
                      </a:r>
                      <a:r>
                        <a:rPr lang="en-US" sz="2600" dirty="0" smtClean="0"/>
                        <a:t>:</a:t>
                      </a:r>
                      <a:r>
                        <a:rPr lang="en-US" sz="2600" baseline="0" dirty="0" smtClean="0"/>
                        <a:t> 170</a:t>
                      </a:r>
                      <a:endParaRPr lang="en-US" sz="2600" dirty="0" smtClean="0"/>
                    </a:p>
                  </a:txBody>
                  <a:tcPr/>
                </a:tc>
                <a:tc>
                  <a:txBody>
                    <a:bodyPr/>
                    <a:lstStyle/>
                    <a:p>
                      <a:r>
                        <a:rPr lang="en-US" sz="2600" dirty="0" err="1" smtClean="0"/>
                        <a:t>Isoval</a:t>
                      </a:r>
                      <a:r>
                        <a:rPr lang="en-US" sz="2600" dirty="0" smtClean="0"/>
                        <a:t>: 0.3</a:t>
                      </a:r>
                      <a:endParaRPr lang="en-US" sz="2600" dirty="0"/>
                    </a:p>
                  </a:txBody>
                  <a:tcPr/>
                </a:tc>
              </a:tr>
            </a:tbl>
          </a:graphicData>
        </a:graphic>
      </p:graphicFrame>
      <p:pic>
        <p:nvPicPr>
          <p:cNvPr id="10" name="Picture 9" descr="nek500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5200" y="4720390"/>
            <a:ext cx="3130786" cy="2971800"/>
          </a:xfrm>
          <a:prstGeom prst="rect">
            <a:avLst/>
          </a:prstGeom>
        </p:spPr>
      </p:pic>
      <p:pic>
        <p:nvPicPr>
          <p:cNvPr id="11" name="Picture 10" descr="enz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4720390"/>
            <a:ext cx="3124199" cy="2965548"/>
          </a:xfrm>
          <a:prstGeom prst="rect">
            <a:avLst/>
          </a:prstGeom>
        </p:spPr>
      </p:pic>
      <p:sp>
        <p:nvSpPr>
          <p:cNvPr id="12" name="TextBox 11"/>
          <p:cNvSpPr txBox="1"/>
          <p:nvPr/>
        </p:nvSpPr>
        <p:spPr>
          <a:xfrm>
            <a:off x="304800" y="7631547"/>
            <a:ext cx="3127248" cy="492443"/>
          </a:xfrm>
          <a:prstGeom prst="rect">
            <a:avLst/>
          </a:prstGeom>
          <a:noFill/>
        </p:spPr>
        <p:txBody>
          <a:bodyPr wrap="square" rtlCol="0">
            <a:spAutoFit/>
          </a:bodyPr>
          <a:lstStyle/>
          <a:p>
            <a:pPr algn="ctr"/>
            <a:r>
              <a:rPr lang="en-US" dirty="0" smtClean="0"/>
              <a:t>Enzo</a:t>
            </a:r>
            <a:endParaRPr lang="en-US" dirty="0"/>
          </a:p>
        </p:txBody>
      </p:sp>
      <p:sp>
        <p:nvSpPr>
          <p:cNvPr id="13" name="TextBox 12"/>
          <p:cNvSpPr txBox="1"/>
          <p:nvPr/>
        </p:nvSpPr>
        <p:spPr>
          <a:xfrm>
            <a:off x="3425952" y="7656947"/>
            <a:ext cx="3127248" cy="492443"/>
          </a:xfrm>
          <a:prstGeom prst="rect">
            <a:avLst/>
          </a:prstGeom>
          <a:noFill/>
        </p:spPr>
        <p:txBody>
          <a:bodyPr wrap="square" rtlCol="0">
            <a:spAutoFit/>
          </a:bodyPr>
          <a:lstStyle/>
          <a:p>
            <a:pPr algn="ctr"/>
            <a:r>
              <a:rPr lang="en-US" dirty="0" smtClean="0"/>
              <a:t>Nek5000</a:t>
            </a:r>
            <a:endParaRPr lang="en-US" dirty="0"/>
          </a:p>
        </p:txBody>
      </p:sp>
    </p:spTree>
    <p:extLst>
      <p:ext uri="{BB962C8B-B14F-4D97-AF65-F5344CB8AC3E}">
        <p14:creationId xmlns:p14="http://schemas.microsoft.com/office/powerpoint/2010/main" val="62627250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Factors Studied</a:t>
            </a:r>
            <a:endParaRPr lang="en-US" dirty="0"/>
          </a:p>
        </p:txBody>
      </p:sp>
      <p:sp>
        <p:nvSpPr>
          <p:cNvPr id="3" name="Content Placeholder 2"/>
          <p:cNvSpPr>
            <a:spLocks noGrp="1"/>
          </p:cNvSpPr>
          <p:nvPr>
            <p:ph sz="half" idx="1"/>
          </p:nvPr>
        </p:nvSpPr>
        <p:spPr/>
        <p:txBody>
          <a:bodyPr>
            <a:normAutofit lnSpcReduction="10000"/>
          </a:bodyPr>
          <a:lstStyle/>
          <a:p>
            <a:pPr marL="742950" indent="-742950">
              <a:buFont typeface="+mj-lt"/>
              <a:buAutoNum type="arabicPeriod"/>
            </a:pPr>
            <a:r>
              <a:rPr lang="en-US" dirty="0" smtClean="0"/>
              <a:t>Hardware architectures</a:t>
            </a:r>
          </a:p>
          <a:p>
            <a:pPr marL="742950" indent="-742950">
              <a:buFont typeface="+mj-lt"/>
              <a:buAutoNum type="arabicPeriod"/>
            </a:pPr>
            <a:r>
              <a:rPr lang="en-US" dirty="0" smtClean="0"/>
              <a:t>CPU clock frequency</a:t>
            </a:r>
          </a:p>
          <a:p>
            <a:pPr marL="742950" indent="-742950">
              <a:buFont typeface="+mj-lt"/>
              <a:buAutoNum type="arabicPeriod"/>
            </a:pPr>
            <a:r>
              <a:rPr lang="en-US" dirty="0" smtClean="0"/>
              <a:t>Data set</a:t>
            </a:r>
          </a:p>
          <a:p>
            <a:pPr marL="742950" indent="-742950">
              <a:buFont typeface="+mj-lt"/>
              <a:buAutoNum type="arabicPeriod"/>
            </a:pPr>
            <a:r>
              <a:rPr lang="en-US" b="1" dirty="0" smtClean="0"/>
              <a:t>Parallel programming model</a:t>
            </a:r>
          </a:p>
          <a:p>
            <a:pPr lvl="1"/>
            <a:r>
              <a:rPr lang="en-US" b="1" dirty="0" smtClean="0"/>
              <a:t>2 options</a:t>
            </a:r>
          </a:p>
          <a:p>
            <a:pPr marL="742950" indent="-742950">
              <a:buFont typeface="+mj-lt"/>
              <a:buAutoNum type="arabicPeriod"/>
            </a:pPr>
            <a:r>
              <a:rPr lang="en-US" b="1" dirty="0"/>
              <a:t>Concurrency</a:t>
            </a:r>
          </a:p>
          <a:p>
            <a:pPr lvl="1"/>
            <a:r>
              <a:rPr lang="en-US" b="1" dirty="0"/>
              <a:t>4 </a:t>
            </a:r>
            <a:r>
              <a:rPr lang="en-US" b="1" dirty="0" smtClean="0"/>
              <a:t>options</a:t>
            </a:r>
            <a:endParaRPr lang="en-US" dirty="0"/>
          </a:p>
        </p:txBody>
      </p:sp>
      <p:sp>
        <p:nvSpPr>
          <p:cNvPr id="4" name="Content Placeholder 3"/>
          <p:cNvSpPr>
            <a:spLocks noGrp="1"/>
          </p:cNvSpPr>
          <p:nvPr>
            <p:ph sz="half" idx="2"/>
          </p:nvPr>
        </p:nvSpPr>
        <p:spPr/>
        <p:txBody>
          <a:bodyPr>
            <a:normAutofit lnSpcReduction="10000"/>
          </a:bodyPr>
          <a:lstStyle/>
          <a:p>
            <a:r>
              <a:rPr lang="en-US" b="1" dirty="0" err="1"/>
              <a:t>OpenMP</a:t>
            </a:r>
            <a:r>
              <a:rPr lang="en-US" dirty="0"/>
              <a:t>: Cores operate on a common data set, enabling opportunity for cache coordination</a:t>
            </a:r>
          </a:p>
          <a:p>
            <a:r>
              <a:rPr lang="en-US" b="1" dirty="0"/>
              <a:t>MPI</a:t>
            </a:r>
            <a:r>
              <a:rPr lang="en-US" dirty="0"/>
              <a:t>: Each core operates on a local copy of the data set, leading to uncoordinated cache </a:t>
            </a:r>
            <a:r>
              <a:rPr lang="en-US" dirty="0" smtClean="0"/>
              <a:t>accesses</a:t>
            </a:r>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t>25</a:t>
            </a:fld>
            <a:endParaRPr lang="en-US"/>
          </a:p>
        </p:txBody>
      </p:sp>
    </p:spTree>
    <p:extLst>
      <p:ext uri="{BB962C8B-B14F-4D97-AF65-F5344CB8AC3E}">
        <p14:creationId xmlns:p14="http://schemas.microsoft.com/office/powerpoint/2010/main" val="12847771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Factors Studied</a:t>
            </a:r>
            <a:endParaRPr lang="en-US" dirty="0"/>
          </a:p>
        </p:txBody>
      </p:sp>
      <p:sp>
        <p:nvSpPr>
          <p:cNvPr id="3" name="Content Placeholder 2"/>
          <p:cNvSpPr>
            <a:spLocks noGrp="1"/>
          </p:cNvSpPr>
          <p:nvPr>
            <p:ph sz="half" idx="1"/>
          </p:nvPr>
        </p:nvSpPr>
        <p:spPr>
          <a:xfrm>
            <a:off x="731520" y="1920240"/>
            <a:ext cx="6583680" cy="5431156"/>
          </a:xfrm>
        </p:spPr>
        <p:txBody>
          <a:bodyPr>
            <a:normAutofit fontScale="92500" lnSpcReduction="20000"/>
          </a:bodyPr>
          <a:lstStyle/>
          <a:p>
            <a:pPr marL="742950" indent="-742950">
              <a:buFont typeface="+mj-lt"/>
              <a:buAutoNum type="arabicPeriod"/>
            </a:pPr>
            <a:r>
              <a:rPr lang="en-US" sz="4300" dirty="0" smtClean="0"/>
              <a:t>Hardware architectures</a:t>
            </a:r>
          </a:p>
          <a:p>
            <a:pPr marL="742950" indent="-742950">
              <a:buFont typeface="+mj-lt"/>
              <a:buAutoNum type="arabicPeriod"/>
            </a:pPr>
            <a:r>
              <a:rPr lang="en-US" sz="4300" dirty="0" smtClean="0"/>
              <a:t>CPU clock frequency</a:t>
            </a:r>
          </a:p>
          <a:p>
            <a:pPr marL="742950" indent="-742950">
              <a:buFont typeface="+mj-lt"/>
              <a:buAutoNum type="arabicPeriod"/>
            </a:pPr>
            <a:r>
              <a:rPr lang="en-US" sz="4300" dirty="0" smtClean="0"/>
              <a:t>Data set</a:t>
            </a:r>
          </a:p>
          <a:p>
            <a:pPr marL="742950" indent="-742950">
              <a:buFont typeface="+mj-lt"/>
              <a:buAutoNum type="arabicPeriod"/>
            </a:pPr>
            <a:r>
              <a:rPr lang="en-US" sz="4300" dirty="0" smtClean="0"/>
              <a:t>Parallel programming model</a:t>
            </a:r>
          </a:p>
          <a:p>
            <a:pPr marL="742950" indent="-742950">
              <a:buFont typeface="+mj-lt"/>
              <a:buAutoNum type="arabicPeriod"/>
            </a:pPr>
            <a:r>
              <a:rPr lang="en-US" sz="4300" dirty="0" smtClean="0"/>
              <a:t>Concurrency</a:t>
            </a:r>
          </a:p>
          <a:p>
            <a:pPr marL="742950" indent="-742950">
              <a:buFont typeface="+mj-lt"/>
              <a:buAutoNum type="arabicPeriod"/>
            </a:pPr>
            <a:r>
              <a:rPr lang="en-US" sz="4300" b="1" dirty="0" err="1" smtClean="0"/>
              <a:t>Isosurface</a:t>
            </a:r>
            <a:r>
              <a:rPr lang="en-US" sz="4300" b="1" dirty="0" smtClean="0"/>
              <a:t> implementation</a:t>
            </a:r>
          </a:p>
          <a:p>
            <a:pPr lvl="1"/>
            <a:r>
              <a:rPr lang="en-US" sz="3700" b="1" dirty="0" smtClean="0"/>
              <a:t>2 options</a:t>
            </a:r>
          </a:p>
        </p:txBody>
      </p:sp>
      <p:sp>
        <p:nvSpPr>
          <p:cNvPr id="4" name="Content Placeholder 3"/>
          <p:cNvSpPr>
            <a:spLocks noGrp="1"/>
          </p:cNvSpPr>
          <p:nvPr>
            <p:ph sz="half" idx="2"/>
          </p:nvPr>
        </p:nvSpPr>
        <p:spPr/>
        <p:txBody>
          <a:bodyPr>
            <a:normAutofit fontScale="92500" lnSpcReduction="20000"/>
          </a:bodyPr>
          <a:lstStyle/>
          <a:p>
            <a:r>
              <a:rPr lang="en-US" b="1" dirty="0"/>
              <a:t>Baseline</a:t>
            </a:r>
            <a:r>
              <a:rPr lang="en-US" dirty="0"/>
              <a:t>: Our own implementation that only performs </a:t>
            </a:r>
            <a:r>
              <a:rPr lang="en-US" dirty="0" err="1"/>
              <a:t>isosurfacing</a:t>
            </a:r>
            <a:r>
              <a:rPr lang="en-US" dirty="0"/>
              <a:t> on tetrahedrons using linear interpolation.</a:t>
            </a:r>
          </a:p>
          <a:p>
            <a:r>
              <a:rPr lang="en-US" b="1" dirty="0"/>
              <a:t>General</a:t>
            </a:r>
            <a:r>
              <a:rPr lang="en-US" dirty="0"/>
              <a:t>: Implemented using VTK, specifically </a:t>
            </a:r>
            <a:r>
              <a:rPr lang="en-US" dirty="0" err="1"/>
              <a:t>vtkContourFilter</a:t>
            </a:r>
            <a:r>
              <a:rPr lang="en-US" dirty="0"/>
              <a:t>. Algorithm performs </a:t>
            </a:r>
            <a:r>
              <a:rPr lang="en-US" dirty="0" err="1"/>
              <a:t>isosurfacing</a:t>
            </a:r>
            <a:r>
              <a:rPr lang="en-US" dirty="0"/>
              <a:t> in a general way (many cell types, higher order elements, etc.).</a:t>
            </a:r>
          </a:p>
        </p:txBody>
      </p:sp>
      <p:sp>
        <p:nvSpPr>
          <p:cNvPr id="5" name="Slide Number Placeholder 4"/>
          <p:cNvSpPr>
            <a:spLocks noGrp="1"/>
          </p:cNvSpPr>
          <p:nvPr>
            <p:ph type="sldNum" sz="quarter" idx="12"/>
          </p:nvPr>
        </p:nvSpPr>
        <p:spPr/>
        <p:txBody>
          <a:bodyPr/>
          <a:lstStyle/>
          <a:p>
            <a:fld id="{2066355A-084C-D24E-9AD2-7E4FC41EA627}" type="slidenum">
              <a:rPr lang="en-US" smtClean="0"/>
              <a:t>26</a:t>
            </a:fld>
            <a:endParaRPr lang="en-US"/>
          </a:p>
        </p:txBody>
      </p:sp>
    </p:spTree>
    <p:extLst>
      <p:ext uri="{BB962C8B-B14F-4D97-AF65-F5344CB8AC3E}">
        <p14:creationId xmlns:p14="http://schemas.microsoft.com/office/powerpoint/2010/main" val="19729889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Methodology</a:t>
            </a:r>
            <a:endParaRPr lang="en-US" dirty="0"/>
          </a:p>
        </p:txBody>
      </p:sp>
      <p:sp>
        <p:nvSpPr>
          <p:cNvPr id="9" name="Content Placeholder 8"/>
          <p:cNvSpPr>
            <a:spLocks noGrp="1"/>
          </p:cNvSpPr>
          <p:nvPr>
            <p:ph sz="half" idx="1"/>
          </p:nvPr>
        </p:nvSpPr>
        <p:spPr/>
        <p:txBody>
          <a:bodyPr>
            <a:normAutofit lnSpcReduction="10000"/>
          </a:bodyPr>
          <a:lstStyle/>
          <a:p>
            <a:pPr marL="0" indent="0">
              <a:buNone/>
            </a:pPr>
            <a:r>
              <a:rPr lang="en-US" dirty="0" smtClean="0"/>
              <a:t>Factors Studied</a:t>
            </a:r>
          </a:p>
          <a:p>
            <a:pPr marL="742950" indent="-742950">
              <a:buFont typeface="+mj-lt"/>
              <a:buAutoNum type="arabicPeriod"/>
            </a:pPr>
            <a:r>
              <a:rPr lang="en-US" dirty="0" smtClean="0"/>
              <a:t>Hardware architecture</a:t>
            </a:r>
          </a:p>
          <a:p>
            <a:pPr marL="742950" indent="-742950">
              <a:buFont typeface="+mj-lt"/>
              <a:buAutoNum type="arabicPeriod"/>
            </a:pPr>
            <a:r>
              <a:rPr lang="en-US" dirty="0" smtClean="0"/>
              <a:t>CPU clock frequency</a:t>
            </a:r>
          </a:p>
          <a:p>
            <a:pPr marL="742950" indent="-742950">
              <a:buFont typeface="+mj-lt"/>
              <a:buAutoNum type="arabicPeriod"/>
            </a:pPr>
            <a:r>
              <a:rPr lang="en-US" dirty="0" smtClean="0"/>
              <a:t>Data set</a:t>
            </a:r>
          </a:p>
          <a:p>
            <a:pPr marL="742950" indent="-742950">
              <a:buFont typeface="+mj-lt"/>
              <a:buAutoNum type="arabicPeriod"/>
            </a:pPr>
            <a:r>
              <a:rPr lang="en-US" dirty="0" smtClean="0"/>
              <a:t>Parallel programming model</a:t>
            </a:r>
          </a:p>
          <a:p>
            <a:pPr marL="742950" indent="-742950">
              <a:buFont typeface="+mj-lt"/>
              <a:buAutoNum type="arabicPeriod"/>
            </a:pPr>
            <a:r>
              <a:rPr lang="en-US" dirty="0" smtClean="0"/>
              <a:t>Concurrency</a:t>
            </a:r>
          </a:p>
          <a:p>
            <a:pPr marL="742950" indent="-742950">
              <a:buFont typeface="+mj-lt"/>
              <a:buAutoNum type="arabicPeriod"/>
            </a:pPr>
            <a:r>
              <a:rPr lang="en-US" dirty="0" err="1" smtClean="0"/>
              <a:t>Isosurface</a:t>
            </a:r>
            <a:r>
              <a:rPr lang="en-US" dirty="0" smtClean="0"/>
              <a:t> implementation</a:t>
            </a:r>
          </a:p>
          <a:p>
            <a:pPr marL="742950" indent="-742950">
              <a:buFont typeface="+mj-lt"/>
              <a:buAutoNum type="arabicPeriod"/>
            </a:pPr>
            <a:endParaRPr lang="en-US" dirty="0"/>
          </a:p>
        </p:txBody>
      </p:sp>
      <p:sp>
        <p:nvSpPr>
          <p:cNvPr id="10" name="Content Placeholder 9"/>
          <p:cNvSpPr>
            <a:spLocks noGrp="1"/>
          </p:cNvSpPr>
          <p:nvPr>
            <p:ph sz="half" idx="2"/>
          </p:nvPr>
        </p:nvSpPr>
        <p:spPr/>
        <p:txBody>
          <a:bodyPr>
            <a:normAutofit lnSpcReduction="10000"/>
          </a:bodyPr>
          <a:lstStyle/>
          <a:p>
            <a:r>
              <a:rPr lang="en-US" dirty="0"/>
              <a:t>Study conducted in 6 phases</a:t>
            </a:r>
          </a:p>
          <a:p>
            <a:r>
              <a:rPr lang="en-US" dirty="0"/>
              <a:t>Phase 1: Vary clock frequency on Baseline Implementation, 1 data set, </a:t>
            </a:r>
            <a:r>
              <a:rPr lang="en-US" dirty="0" err="1"/>
              <a:t>OpenMP</a:t>
            </a:r>
            <a:r>
              <a:rPr lang="en-US" dirty="0"/>
              <a:t>, max concurrency on workstation</a:t>
            </a:r>
          </a:p>
          <a:p>
            <a:r>
              <a:rPr lang="en-US" dirty="0"/>
              <a:t>Each phase varies 1 factor  to investigate </a:t>
            </a:r>
            <a:r>
              <a:rPr lang="en-US" dirty="0" smtClean="0"/>
              <a:t>effects</a:t>
            </a:r>
            <a:endParaRPr lang="en-US" dirty="0"/>
          </a:p>
        </p:txBody>
      </p:sp>
      <p:sp>
        <p:nvSpPr>
          <p:cNvPr id="7" name="Slide Number Placeholder 6"/>
          <p:cNvSpPr>
            <a:spLocks noGrp="1"/>
          </p:cNvSpPr>
          <p:nvPr>
            <p:ph type="sldNum" sz="quarter" idx="12"/>
          </p:nvPr>
        </p:nvSpPr>
        <p:spPr/>
        <p:txBody>
          <a:bodyPr/>
          <a:lstStyle/>
          <a:p>
            <a:fld id="{2066355A-084C-D24E-9AD2-7E4FC41EA627}" type="slidenum">
              <a:rPr lang="en-US" smtClean="0"/>
              <a:t>27</a:t>
            </a:fld>
            <a:endParaRPr lang="en-US"/>
          </a:p>
        </p:txBody>
      </p:sp>
    </p:spTree>
    <p:extLst>
      <p:ext uri="{BB962C8B-B14F-4D97-AF65-F5344CB8AC3E}">
        <p14:creationId xmlns:p14="http://schemas.microsoft.com/office/powerpoint/2010/main" val="16199748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Performance Metrics</a:t>
            </a:r>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28</a:t>
            </a:fld>
            <a:endParaRPr lang="en-US" dirty="0">
              <a:solidFill>
                <a:srgbClr val="FEC309"/>
              </a:solidFill>
            </a:endParaRPr>
          </a:p>
        </p:txBody>
      </p:sp>
      <p:sp>
        <p:nvSpPr>
          <p:cNvPr id="7" name="Content Placeholder 6"/>
          <p:cNvSpPr>
            <a:spLocks noGrp="1"/>
          </p:cNvSpPr>
          <p:nvPr>
            <p:ph idx="1"/>
          </p:nvPr>
        </p:nvSpPr>
        <p:spPr/>
        <p:txBody>
          <a:bodyPr>
            <a:normAutofit fontScale="92500" lnSpcReduction="10000"/>
          </a:bodyPr>
          <a:lstStyle/>
          <a:p>
            <a:r>
              <a:rPr lang="en-US" dirty="0" smtClean="0"/>
              <a:t>Most collected with PAPI</a:t>
            </a:r>
          </a:p>
          <a:p>
            <a:pPr lvl="1"/>
            <a:r>
              <a:rPr lang="en-US" dirty="0" smtClean="0"/>
              <a:t>Total instructions executed, total cycles, number of L3 cache misses</a:t>
            </a:r>
          </a:p>
          <a:p>
            <a:pPr lvl="1"/>
            <a:r>
              <a:rPr lang="en-US" dirty="0" smtClean="0"/>
              <a:t>Derive instructions per cycle (IPC): metric of data-intensity           (e.g., high IPC = compute-intensive, low IPC = data-intensive)</a:t>
            </a:r>
          </a:p>
          <a:p>
            <a:r>
              <a:rPr lang="en-US" dirty="0" smtClean="0"/>
              <a:t>Energy/power measurements</a:t>
            </a:r>
          </a:p>
          <a:p>
            <a:pPr lvl="1"/>
            <a:r>
              <a:rPr lang="en-US" dirty="0" smtClean="0"/>
              <a:t>Total energy read from energy MSR </a:t>
            </a:r>
          </a:p>
          <a:p>
            <a:pPr lvl="2"/>
            <a:r>
              <a:rPr lang="en-US" dirty="0"/>
              <a:t>Derive average power consumed from total energy and program </a:t>
            </a:r>
            <a:r>
              <a:rPr lang="en-US" dirty="0" smtClean="0"/>
              <a:t>runtime</a:t>
            </a:r>
          </a:p>
          <a:p>
            <a:pPr lvl="1"/>
            <a:r>
              <a:rPr lang="en-US" dirty="0" smtClean="0"/>
              <a:t>Cray power management infrastructure</a:t>
            </a:r>
          </a:p>
        </p:txBody>
      </p:sp>
    </p:spTree>
    <p:extLst>
      <p:ext uri="{BB962C8B-B14F-4D97-AF65-F5344CB8AC3E}">
        <p14:creationId xmlns:p14="http://schemas.microsoft.com/office/powerpoint/2010/main" val="1355917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Outline	</a:t>
            </a:r>
            <a:endParaRPr lang="en-US" dirty="0"/>
          </a:p>
        </p:txBody>
      </p:sp>
      <p:sp>
        <p:nvSpPr>
          <p:cNvPr id="3" name="Content Placeholder 2"/>
          <p:cNvSpPr>
            <a:spLocks noGrp="1"/>
          </p:cNvSpPr>
          <p:nvPr>
            <p:ph idx="1"/>
          </p:nvPr>
        </p:nvSpPr>
        <p:spPr/>
        <p:txBody>
          <a:bodyPr>
            <a:normAutofit/>
          </a:bodyPr>
          <a:lstStyle/>
          <a:p>
            <a:r>
              <a:rPr lang="en-US" sz="4600" dirty="0" smtClean="0">
                <a:solidFill>
                  <a:srgbClr val="FF0000"/>
                </a:solidFill>
                <a:ea typeface="Cambria" charset="0"/>
                <a:cs typeface="Cambria" charset="0"/>
              </a:rPr>
              <a:t>Motivation &amp; Background</a:t>
            </a:r>
          </a:p>
          <a:p>
            <a:r>
              <a:rPr lang="en-US" sz="4600" dirty="0" smtClean="0">
                <a:ea typeface="Cambria" charset="0"/>
                <a:cs typeface="Cambria" charset="0"/>
              </a:rPr>
              <a:t>Strategy &amp; Research Questions</a:t>
            </a:r>
          </a:p>
          <a:p>
            <a:r>
              <a:rPr lang="en-US" sz="4600" dirty="0" smtClean="0">
                <a:ea typeface="Cambria" charset="0"/>
                <a:cs typeface="Cambria" charset="0"/>
              </a:rPr>
              <a:t>Experimental Overview</a:t>
            </a:r>
          </a:p>
          <a:p>
            <a:r>
              <a:rPr lang="en-US" sz="4600" dirty="0" smtClean="0">
                <a:ea typeface="Cambria" charset="0"/>
                <a:cs typeface="Cambria" charset="0"/>
              </a:rPr>
              <a:t>Results</a:t>
            </a:r>
          </a:p>
          <a:p>
            <a:r>
              <a:rPr lang="en-US" sz="4600" dirty="0" smtClean="0">
                <a:ea typeface="Cambria" charset="0"/>
                <a:cs typeface="Cambria" charset="0"/>
              </a:rPr>
              <a:t>Takeaways</a:t>
            </a:r>
            <a:endParaRPr lang="en-US" sz="4600" dirty="0">
              <a:ea typeface="Cambria" charset="0"/>
              <a:cs typeface="Cambria" charset="0"/>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2</a:t>
            </a:fld>
            <a:endParaRPr lang="en-US" dirty="0">
              <a:solidFill>
                <a:srgbClr val="FEC309"/>
              </a:solidFill>
            </a:endParaRPr>
          </a:p>
        </p:txBody>
      </p:sp>
    </p:spTree>
    <p:extLst>
      <p:ext uri="{BB962C8B-B14F-4D97-AF65-F5344CB8AC3E}">
        <p14:creationId xmlns:p14="http://schemas.microsoft.com/office/powerpoint/2010/main" val="406459028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Outline	</a:t>
            </a:r>
            <a:endParaRPr lang="en-US" dirty="0"/>
          </a:p>
        </p:txBody>
      </p:sp>
      <p:sp>
        <p:nvSpPr>
          <p:cNvPr id="3" name="Content Placeholder 2"/>
          <p:cNvSpPr>
            <a:spLocks noGrp="1"/>
          </p:cNvSpPr>
          <p:nvPr>
            <p:ph idx="1"/>
          </p:nvPr>
        </p:nvSpPr>
        <p:spPr/>
        <p:txBody>
          <a:bodyPr>
            <a:normAutofit/>
          </a:bodyPr>
          <a:lstStyle/>
          <a:p>
            <a:r>
              <a:rPr lang="en-US" dirty="0"/>
              <a:t>Motivation &amp; Background</a:t>
            </a:r>
            <a:endParaRPr lang="en-US" dirty="0" smtClean="0"/>
          </a:p>
          <a:p>
            <a:r>
              <a:rPr lang="en-US" dirty="0" smtClean="0">
                <a:solidFill>
                  <a:srgbClr val="000000"/>
                </a:solidFill>
              </a:rPr>
              <a:t>Strategy &amp; Research Questions</a:t>
            </a:r>
          </a:p>
          <a:p>
            <a:r>
              <a:rPr lang="en-US" dirty="0" smtClean="0"/>
              <a:t>Experimental Overview</a:t>
            </a:r>
          </a:p>
          <a:p>
            <a:r>
              <a:rPr lang="en-US" dirty="0" smtClean="0">
                <a:solidFill>
                  <a:srgbClr val="FF0000"/>
                </a:solidFill>
              </a:rPr>
              <a:t>Results</a:t>
            </a:r>
          </a:p>
          <a:p>
            <a:r>
              <a:rPr lang="en-US" dirty="0" smtClean="0"/>
              <a:t>Takeaways</a:t>
            </a:r>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29</a:t>
            </a:fld>
            <a:endParaRPr lang="en-US" dirty="0">
              <a:solidFill>
                <a:srgbClr val="FEC309"/>
              </a:solidFill>
            </a:endParaRPr>
          </a:p>
        </p:txBody>
      </p:sp>
    </p:spTree>
    <p:extLst>
      <p:ext uri="{BB962C8B-B14F-4D97-AF65-F5344CB8AC3E}">
        <p14:creationId xmlns:p14="http://schemas.microsoft.com/office/powerpoint/2010/main" val="350813905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5040" dirty="0"/>
              <a:t>General Notation &amp; Relationships	</a:t>
            </a:r>
          </a:p>
        </p:txBody>
      </p:sp>
      <p:sp>
        <p:nvSpPr>
          <p:cNvPr id="4" name="Content Placeholder 3"/>
          <p:cNvSpPr>
            <a:spLocks noGrp="1"/>
          </p:cNvSpPr>
          <p:nvPr>
            <p:ph sz="half" idx="1"/>
          </p:nvPr>
        </p:nvSpPr>
        <p:spPr/>
        <p:txBody>
          <a:bodyPr>
            <a:normAutofit fontScale="77500" lnSpcReduction="20000"/>
          </a:bodyPr>
          <a:lstStyle/>
          <a:p>
            <a:r>
              <a:rPr lang="en-US" dirty="0" smtClean="0"/>
              <a:t>Clock frequency:</a:t>
            </a:r>
          </a:p>
          <a:p>
            <a:pPr lvl="1"/>
            <a:r>
              <a:rPr lang="en-US" dirty="0" smtClean="0"/>
              <a:t>F</a:t>
            </a:r>
            <a:r>
              <a:rPr lang="en-US" baseline="-25000" dirty="0" smtClean="0"/>
              <a:t>D</a:t>
            </a:r>
            <a:r>
              <a:rPr lang="en-US" dirty="0"/>
              <a:t> </a:t>
            </a:r>
            <a:r>
              <a:rPr lang="en-US" dirty="0" smtClean="0"/>
              <a:t>= nominal frequency</a:t>
            </a:r>
          </a:p>
          <a:p>
            <a:pPr lvl="1"/>
            <a:r>
              <a:rPr lang="en-US" dirty="0" smtClean="0"/>
              <a:t>F</a:t>
            </a:r>
            <a:r>
              <a:rPr lang="en-US" baseline="-25000" dirty="0" smtClean="0"/>
              <a:t>R</a:t>
            </a:r>
            <a:r>
              <a:rPr lang="en-US" dirty="0"/>
              <a:t> =</a:t>
            </a:r>
            <a:r>
              <a:rPr lang="en-US" dirty="0" smtClean="0"/>
              <a:t> reduced frequency</a:t>
            </a:r>
          </a:p>
          <a:p>
            <a:r>
              <a:rPr lang="en-US" dirty="0" smtClean="0"/>
              <a:t>For a given application:</a:t>
            </a:r>
          </a:p>
          <a:p>
            <a:pPr lvl="1"/>
            <a:r>
              <a:rPr lang="en-US" dirty="0" smtClean="0"/>
              <a:t>Runtime</a:t>
            </a:r>
          </a:p>
          <a:p>
            <a:pPr lvl="2"/>
            <a:r>
              <a:rPr lang="en-US" dirty="0" smtClean="0"/>
              <a:t>T</a:t>
            </a:r>
            <a:r>
              <a:rPr lang="en-US" baseline="-25000" dirty="0" smtClean="0"/>
              <a:t>D</a:t>
            </a:r>
            <a:r>
              <a:rPr lang="en-US" dirty="0" smtClean="0"/>
              <a:t> = time taken at </a:t>
            </a:r>
            <a:r>
              <a:rPr lang="en-US" dirty="0" err="1" smtClean="0"/>
              <a:t>freq</a:t>
            </a:r>
            <a:r>
              <a:rPr lang="en-US" dirty="0" smtClean="0"/>
              <a:t> F</a:t>
            </a:r>
            <a:r>
              <a:rPr lang="en-US" baseline="-25000" dirty="0" smtClean="0"/>
              <a:t>D</a:t>
            </a:r>
          </a:p>
          <a:p>
            <a:pPr lvl="2"/>
            <a:r>
              <a:rPr lang="en-US" dirty="0" smtClean="0"/>
              <a:t>T</a:t>
            </a:r>
            <a:r>
              <a:rPr lang="en-US" baseline="-25000" dirty="0" smtClean="0"/>
              <a:t>R</a:t>
            </a:r>
            <a:r>
              <a:rPr lang="en-US" dirty="0" smtClean="0"/>
              <a:t> = time taken at </a:t>
            </a:r>
            <a:r>
              <a:rPr lang="en-US" dirty="0" err="1" smtClean="0"/>
              <a:t>freq</a:t>
            </a:r>
            <a:r>
              <a:rPr lang="en-US" dirty="0" smtClean="0"/>
              <a:t> F</a:t>
            </a:r>
            <a:r>
              <a:rPr lang="en-US" baseline="-25000" dirty="0" smtClean="0"/>
              <a:t>R</a:t>
            </a:r>
          </a:p>
          <a:p>
            <a:pPr lvl="1"/>
            <a:r>
              <a:rPr lang="en-US" dirty="0" smtClean="0"/>
              <a:t>Energy</a:t>
            </a:r>
          </a:p>
          <a:p>
            <a:pPr lvl="2"/>
            <a:r>
              <a:rPr lang="en-US" dirty="0" smtClean="0"/>
              <a:t>E</a:t>
            </a:r>
            <a:r>
              <a:rPr lang="en-US" baseline="-25000" dirty="0" smtClean="0"/>
              <a:t>D</a:t>
            </a:r>
            <a:r>
              <a:rPr lang="en-US" dirty="0" smtClean="0"/>
              <a:t> = energy used at </a:t>
            </a:r>
            <a:r>
              <a:rPr lang="en-US" dirty="0" err="1"/>
              <a:t>freq</a:t>
            </a:r>
            <a:r>
              <a:rPr lang="en-US" dirty="0"/>
              <a:t> </a:t>
            </a:r>
            <a:r>
              <a:rPr lang="en-US" dirty="0" smtClean="0"/>
              <a:t>F</a:t>
            </a:r>
            <a:r>
              <a:rPr lang="en-US" baseline="-25000" dirty="0" smtClean="0"/>
              <a:t>D</a:t>
            </a:r>
            <a:endParaRPr lang="en-US" dirty="0" smtClean="0"/>
          </a:p>
          <a:p>
            <a:pPr lvl="2"/>
            <a:r>
              <a:rPr lang="en-US" dirty="0" smtClean="0"/>
              <a:t>E</a:t>
            </a:r>
            <a:r>
              <a:rPr lang="en-US" baseline="-25000" dirty="0" smtClean="0"/>
              <a:t>R</a:t>
            </a:r>
            <a:r>
              <a:rPr lang="en-US" dirty="0" smtClean="0"/>
              <a:t> = energy used </a:t>
            </a:r>
            <a:r>
              <a:rPr lang="en-US" dirty="0"/>
              <a:t>at </a:t>
            </a:r>
            <a:r>
              <a:rPr lang="en-US" dirty="0" err="1"/>
              <a:t>freq</a:t>
            </a:r>
            <a:r>
              <a:rPr lang="en-US" dirty="0"/>
              <a:t> </a:t>
            </a:r>
            <a:r>
              <a:rPr lang="en-US" dirty="0" smtClean="0"/>
              <a:t>F</a:t>
            </a:r>
            <a:r>
              <a:rPr lang="en-US" baseline="-25000" dirty="0" smtClean="0"/>
              <a:t>R</a:t>
            </a:r>
            <a:endParaRPr lang="en-US" dirty="0" smtClean="0"/>
          </a:p>
          <a:p>
            <a:pPr lvl="1"/>
            <a:r>
              <a:rPr lang="en-US" dirty="0" smtClean="0"/>
              <a:t>Power</a:t>
            </a:r>
          </a:p>
          <a:p>
            <a:pPr lvl="2"/>
            <a:r>
              <a:rPr lang="en-US" dirty="0" smtClean="0"/>
              <a:t>P</a:t>
            </a:r>
            <a:r>
              <a:rPr lang="en-US" baseline="-25000" dirty="0" smtClean="0"/>
              <a:t>D</a:t>
            </a:r>
            <a:r>
              <a:rPr lang="en-US" dirty="0" smtClean="0"/>
              <a:t> = power at </a:t>
            </a:r>
            <a:r>
              <a:rPr lang="en-US" dirty="0" err="1"/>
              <a:t>freq</a:t>
            </a:r>
            <a:r>
              <a:rPr lang="en-US" dirty="0"/>
              <a:t> </a:t>
            </a:r>
            <a:r>
              <a:rPr lang="en-US" dirty="0" smtClean="0"/>
              <a:t>F</a:t>
            </a:r>
            <a:r>
              <a:rPr lang="en-US" baseline="-25000" dirty="0" smtClean="0"/>
              <a:t>D</a:t>
            </a:r>
            <a:endParaRPr lang="en-US" dirty="0" smtClean="0"/>
          </a:p>
          <a:p>
            <a:pPr lvl="2"/>
            <a:r>
              <a:rPr lang="en-US" dirty="0" smtClean="0"/>
              <a:t>P</a:t>
            </a:r>
            <a:r>
              <a:rPr lang="en-US" baseline="-25000" dirty="0" smtClean="0"/>
              <a:t>R</a:t>
            </a:r>
            <a:r>
              <a:rPr lang="en-US" dirty="0" smtClean="0"/>
              <a:t> = power at </a:t>
            </a:r>
            <a:r>
              <a:rPr lang="en-US" dirty="0" err="1"/>
              <a:t>freq</a:t>
            </a:r>
            <a:r>
              <a:rPr lang="en-US" dirty="0"/>
              <a:t> </a:t>
            </a:r>
            <a:r>
              <a:rPr lang="en-US" dirty="0" smtClean="0"/>
              <a:t>F</a:t>
            </a:r>
            <a:r>
              <a:rPr lang="en-US" baseline="-25000" dirty="0" smtClean="0"/>
              <a:t>R</a:t>
            </a:r>
            <a:endParaRPr lang="en-US" baseline="-25000" dirty="0"/>
          </a:p>
        </p:txBody>
      </p:sp>
      <p:sp>
        <p:nvSpPr>
          <p:cNvPr id="6" name="Content Placeholder 5"/>
          <p:cNvSpPr>
            <a:spLocks noGrp="1"/>
          </p:cNvSpPr>
          <p:nvPr>
            <p:ph sz="half" idx="2"/>
          </p:nvPr>
        </p:nvSpPr>
        <p:spPr/>
        <p:txBody>
          <a:bodyPr>
            <a:normAutofit fontScale="77500" lnSpcReduction="20000"/>
          </a:bodyPr>
          <a:lstStyle/>
          <a:p>
            <a:r>
              <a:rPr lang="en-US" dirty="0"/>
              <a:t>F</a:t>
            </a:r>
            <a:r>
              <a:rPr lang="en-US" baseline="-25000" dirty="0"/>
              <a:t>rat</a:t>
            </a:r>
            <a:r>
              <a:rPr lang="en-US" dirty="0"/>
              <a:t> = F</a:t>
            </a:r>
            <a:r>
              <a:rPr lang="en-US" baseline="-25000" dirty="0"/>
              <a:t>D</a:t>
            </a:r>
            <a:r>
              <a:rPr lang="en-US" dirty="0"/>
              <a:t>/F</a:t>
            </a:r>
            <a:r>
              <a:rPr lang="en-US" baseline="-25000" dirty="0"/>
              <a:t>R</a:t>
            </a:r>
          </a:p>
          <a:p>
            <a:r>
              <a:rPr lang="en-US" dirty="0" err="1"/>
              <a:t>T</a:t>
            </a:r>
            <a:r>
              <a:rPr lang="en-US" baseline="-25000" dirty="0" err="1"/>
              <a:t>rat</a:t>
            </a:r>
            <a:r>
              <a:rPr lang="en-US" dirty="0"/>
              <a:t> = T</a:t>
            </a:r>
            <a:r>
              <a:rPr lang="en-US" baseline="-25000" dirty="0"/>
              <a:t>R</a:t>
            </a:r>
            <a:r>
              <a:rPr lang="en-US" dirty="0"/>
              <a:t>/T</a:t>
            </a:r>
            <a:r>
              <a:rPr lang="en-US" baseline="-25000" dirty="0"/>
              <a:t>D</a:t>
            </a:r>
          </a:p>
          <a:p>
            <a:r>
              <a:rPr lang="en-US" dirty="0" err="1"/>
              <a:t>E</a:t>
            </a:r>
            <a:r>
              <a:rPr lang="en-US" baseline="-25000" dirty="0" err="1"/>
              <a:t>rat</a:t>
            </a:r>
            <a:r>
              <a:rPr lang="en-US" dirty="0"/>
              <a:t> = E</a:t>
            </a:r>
            <a:r>
              <a:rPr lang="en-US" baseline="-25000" dirty="0"/>
              <a:t>D</a:t>
            </a:r>
            <a:r>
              <a:rPr lang="en-US" dirty="0"/>
              <a:t>/E</a:t>
            </a:r>
            <a:r>
              <a:rPr lang="en-US" baseline="-25000" dirty="0"/>
              <a:t>R</a:t>
            </a:r>
          </a:p>
          <a:p>
            <a:r>
              <a:rPr lang="en-US" dirty="0" err="1"/>
              <a:t>P</a:t>
            </a:r>
            <a:r>
              <a:rPr lang="en-US" baseline="-25000" dirty="0" err="1"/>
              <a:t>rat</a:t>
            </a:r>
            <a:r>
              <a:rPr lang="en-US" dirty="0"/>
              <a:t> = P</a:t>
            </a:r>
            <a:r>
              <a:rPr lang="en-US" baseline="-25000" dirty="0"/>
              <a:t>D</a:t>
            </a:r>
            <a:r>
              <a:rPr lang="en-US" dirty="0"/>
              <a:t>/P</a:t>
            </a:r>
            <a:r>
              <a:rPr lang="en-US" baseline="-25000" dirty="0"/>
              <a:t>R</a:t>
            </a:r>
          </a:p>
          <a:p>
            <a:endParaRPr lang="en-US" dirty="0"/>
          </a:p>
          <a:p>
            <a:r>
              <a:rPr lang="en-US" dirty="0"/>
              <a:t>If </a:t>
            </a:r>
            <a:r>
              <a:rPr lang="en-US" dirty="0" err="1"/>
              <a:t>T</a:t>
            </a:r>
            <a:r>
              <a:rPr lang="en-US" baseline="-25000" dirty="0" err="1"/>
              <a:t>rat</a:t>
            </a:r>
            <a:r>
              <a:rPr lang="en-US" dirty="0"/>
              <a:t> &lt; F</a:t>
            </a:r>
            <a:r>
              <a:rPr lang="en-US" baseline="-25000" dirty="0"/>
              <a:t>rat</a:t>
            </a:r>
            <a:r>
              <a:rPr lang="en-US" dirty="0"/>
              <a:t>, then data-intensive application (</a:t>
            </a:r>
            <a:r>
              <a:rPr lang="en-US" i="1" dirty="0"/>
              <a:t>e.g.,</a:t>
            </a:r>
            <a:r>
              <a:rPr lang="en-US" dirty="0"/>
              <a:t> does not slowdown proportional to clock frequency)</a:t>
            </a:r>
          </a:p>
          <a:p>
            <a:r>
              <a:rPr lang="en-US" dirty="0"/>
              <a:t>Energy savings: </a:t>
            </a:r>
            <a:r>
              <a:rPr lang="en-US" dirty="0" err="1"/>
              <a:t>T</a:t>
            </a:r>
            <a:r>
              <a:rPr lang="en-US" baseline="-25000" dirty="0" err="1"/>
              <a:t>rat</a:t>
            </a:r>
            <a:r>
              <a:rPr lang="en-US" dirty="0"/>
              <a:t> vs. </a:t>
            </a:r>
            <a:r>
              <a:rPr lang="en-US" dirty="0" err="1"/>
              <a:t>E</a:t>
            </a:r>
            <a:r>
              <a:rPr lang="en-US" baseline="-25000" dirty="0" err="1"/>
              <a:t>rat</a:t>
            </a:r>
            <a:endParaRPr lang="en-US" baseline="-25000" dirty="0"/>
          </a:p>
          <a:p>
            <a:r>
              <a:rPr lang="en-US" dirty="0"/>
              <a:t>Power savings: </a:t>
            </a:r>
            <a:r>
              <a:rPr lang="en-US" dirty="0" err="1"/>
              <a:t>T</a:t>
            </a:r>
            <a:r>
              <a:rPr lang="en-US" baseline="-25000" dirty="0" err="1"/>
              <a:t>rat</a:t>
            </a:r>
            <a:r>
              <a:rPr lang="en-US" dirty="0"/>
              <a:t> vs. </a:t>
            </a:r>
            <a:r>
              <a:rPr lang="en-US" dirty="0" err="1" smtClean="0"/>
              <a:t>P</a:t>
            </a:r>
            <a:r>
              <a:rPr lang="en-US" baseline="-25000" dirty="0" err="1" smtClean="0"/>
              <a:t>rat</a:t>
            </a:r>
            <a:endParaRPr lang="en-US" baseline="-25000" dirty="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30</a:t>
            </a:fld>
            <a:endParaRPr lang="en-US" dirty="0">
              <a:solidFill>
                <a:srgbClr val="FEC309"/>
              </a:solidFill>
            </a:endParaRPr>
          </a:p>
        </p:txBody>
      </p:sp>
      <p:sp>
        <p:nvSpPr>
          <p:cNvPr id="10" name="Rounded Rectangle 9"/>
          <p:cNvSpPr/>
          <p:nvPr/>
        </p:nvSpPr>
        <p:spPr>
          <a:xfrm>
            <a:off x="800100" y="6047874"/>
            <a:ext cx="13098780" cy="1432680"/>
          </a:xfrm>
          <a:prstGeom prst="roundRect">
            <a:avLst/>
          </a:prstGeom>
          <a:solidFill>
            <a:srgbClr val="4F81BD"/>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40" dirty="0"/>
              <a:t>No need to be overwhelmed – we’ll go over these in the next slides.</a:t>
            </a:r>
          </a:p>
        </p:txBody>
      </p:sp>
    </p:spTree>
    <p:extLst>
      <p:ext uri="{BB962C8B-B14F-4D97-AF65-F5344CB8AC3E}">
        <p14:creationId xmlns:p14="http://schemas.microsoft.com/office/powerpoint/2010/main" val="659114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6100" dirty="0" smtClean="0"/>
              <a:t>Phase 1 Results: Vary CPU Frequency</a:t>
            </a:r>
            <a:endParaRPr lang="en-US" sz="6100" dirty="0"/>
          </a:p>
        </p:txBody>
      </p:sp>
      <p:sp>
        <p:nvSpPr>
          <p:cNvPr id="3" name="Content Placeholder 2"/>
          <p:cNvSpPr>
            <a:spLocks noGrp="1"/>
          </p:cNvSpPr>
          <p:nvPr>
            <p:ph sz="half" idx="1"/>
          </p:nvPr>
        </p:nvSpPr>
        <p:spPr>
          <a:xfrm>
            <a:off x="731520" y="1920240"/>
            <a:ext cx="6199632" cy="5431156"/>
          </a:xfrm>
        </p:spPr>
        <p:txBody>
          <a:bodyPr>
            <a:normAutofit fontScale="92500" lnSpcReduction="20000"/>
          </a:bodyPr>
          <a:lstStyle/>
          <a:p>
            <a:r>
              <a:rPr lang="en-US" dirty="0"/>
              <a:t>Reducing clock frequency by 2.2X:</a:t>
            </a:r>
          </a:p>
          <a:p>
            <a:pPr lvl="1"/>
            <a:r>
              <a:rPr lang="en-US" b="1" dirty="0"/>
              <a:t>Runtime</a:t>
            </a:r>
            <a:r>
              <a:rPr lang="en-US" dirty="0"/>
              <a:t>: increases by 1.9X</a:t>
            </a:r>
          </a:p>
          <a:p>
            <a:pPr lvl="1"/>
            <a:r>
              <a:rPr lang="en-US" b="1" dirty="0"/>
              <a:t>Energy</a:t>
            </a:r>
            <a:r>
              <a:rPr lang="en-US" dirty="0"/>
              <a:t>: decreases by 1.4X</a:t>
            </a:r>
          </a:p>
          <a:p>
            <a:pPr lvl="1"/>
            <a:r>
              <a:rPr lang="en-US" b="1" dirty="0"/>
              <a:t>Power</a:t>
            </a:r>
            <a:r>
              <a:rPr lang="en-US" dirty="0"/>
              <a:t>: decreases by 2.7X</a:t>
            </a:r>
          </a:p>
          <a:p>
            <a:r>
              <a:rPr lang="en-US" dirty="0"/>
              <a:t>Implementation tends towards compute-intensive, but not as strongly as our compute-bound benchmark</a:t>
            </a:r>
          </a:p>
          <a:p>
            <a:r>
              <a:rPr lang="en-US" dirty="0"/>
              <a:t>Favorable energy/power </a:t>
            </a:r>
            <a:r>
              <a:rPr lang="en-US" dirty="0" smtClean="0"/>
              <a:t>savings</a:t>
            </a:r>
            <a:endParaRPr lang="en-US" dirty="0"/>
          </a:p>
        </p:txBody>
      </p:sp>
      <p:sp>
        <p:nvSpPr>
          <p:cNvPr id="4" name="Content Placeholder 3"/>
          <p:cNvSpPr>
            <a:spLocks noGrp="1"/>
          </p:cNvSpPr>
          <p:nvPr>
            <p:ph sz="half" idx="2"/>
          </p:nvPr>
        </p:nvSpPr>
        <p:spPr/>
        <p:txBody>
          <a:bodyPr>
            <a:normAutofit fontScale="92500" lnSpcReduction="20000"/>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31</a:t>
            </a:fld>
            <a:endParaRPr lang="en-US"/>
          </a:p>
        </p:txBody>
      </p:sp>
      <p:pic>
        <p:nvPicPr>
          <p:cNvPr id="6" name="Picture 5" descr="Screen Shot 2015-09-12 at 4.21.1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1800" y="1828800"/>
            <a:ext cx="7848600" cy="4225068"/>
          </a:xfrm>
          <a:prstGeom prst="rect">
            <a:avLst/>
          </a:prstGeom>
        </p:spPr>
      </p:pic>
      <p:sp>
        <p:nvSpPr>
          <p:cNvPr id="7" name="Rectangle 6"/>
          <p:cNvSpPr/>
          <p:nvPr/>
        </p:nvSpPr>
        <p:spPr>
          <a:xfrm>
            <a:off x="6934200" y="2133600"/>
            <a:ext cx="7570911"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8" name="TextBox 7"/>
          <p:cNvSpPr txBox="1"/>
          <p:nvPr/>
        </p:nvSpPr>
        <p:spPr>
          <a:xfrm>
            <a:off x="6781800" y="6096000"/>
            <a:ext cx="7848600" cy="492443"/>
          </a:xfrm>
          <a:prstGeom prst="rect">
            <a:avLst/>
          </a:prstGeom>
          <a:noFill/>
        </p:spPr>
        <p:txBody>
          <a:bodyPr wrap="square" rtlCol="0">
            <a:spAutoFit/>
          </a:bodyPr>
          <a:lstStyle/>
          <a:p>
            <a:pPr algn="ctr"/>
            <a:r>
              <a:rPr lang="en-US" dirty="0" smtClean="0"/>
              <a:t>Baseline Implementation, Enzo-10M, CPU1, </a:t>
            </a:r>
            <a:r>
              <a:rPr lang="en-US" dirty="0" err="1" smtClean="0"/>
              <a:t>OpenMP</a:t>
            </a:r>
            <a:endParaRPr lang="en-US" dirty="0"/>
          </a:p>
        </p:txBody>
      </p:sp>
      <p:sp>
        <p:nvSpPr>
          <p:cNvPr id="9" name="Rectangle 8"/>
          <p:cNvSpPr/>
          <p:nvPr/>
        </p:nvSpPr>
        <p:spPr>
          <a:xfrm>
            <a:off x="6931152" y="5500688"/>
            <a:ext cx="7570911"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19592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22" presetClass="entr" presetSubtype="1"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animEffect transition="in" filter="wipe(up)">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Phase 2 Changes</a:t>
            </a:r>
            <a:endParaRPr lang="en-US" dirty="0"/>
          </a:p>
        </p:txBody>
      </p:sp>
      <p:sp>
        <p:nvSpPr>
          <p:cNvPr id="3" name="Content Placeholder 2"/>
          <p:cNvSpPr>
            <a:spLocks noGrp="1"/>
          </p:cNvSpPr>
          <p:nvPr>
            <p:ph idx="1"/>
          </p:nvPr>
        </p:nvSpPr>
        <p:spPr/>
        <p:txBody>
          <a:bodyPr>
            <a:normAutofit/>
          </a:bodyPr>
          <a:lstStyle/>
          <a:p>
            <a:r>
              <a:rPr lang="en-US" b="1" dirty="0"/>
              <a:t>Changes</a:t>
            </a:r>
            <a:r>
              <a:rPr lang="en-US" dirty="0"/>
              <a:t>: Execute our own </a:t>
            </a:r>
            <a:r>
              <a:rPr lang="en-US" dirty="0" err="1"/>
              <a:t>isosurfacing</a:t>
            </a:r>
            <a:r>
              <a:rPr lang="en-US" dirty="0"/>
              <a:t> algorithm on all 8 data sets </a:t>
            </a:r>
          </a:p>
          <a:p>
            <a:r>
              <a:rPr lang="en-US" b="1" dirty="0"/>
              <a:t>Goal</a:t>
            </a:r>
            <a:r>
              <a:rPr lang="en-US" dirty="0"/>
              <a:t>: Investigate how data-intensity and size affects our </a:t>
            </a:r>
            <a:r>
              <a:rPr lang="en-US" dirty="0" smtClean="0"/>
              <a:t>propositions</a:t>
            </a:r>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32</a:t>
            </a:fld>
            <a:endParaRPr lang="en-US" dirty="0">
              <a:solidFill>
                <a:srgbClr val="FEC309"/>
              </a:solidFill>
            </a:endParaRPr>
          </a:p>
        </p:txBody>
      </p:sp>
    </p:spTree>
    <p:extLst>
      <p:ext uri="{BB962C8B-B14F-4D97-AF65-F5344CB8AC3E}">
        <p14:creationId xmlns:p14="http://schemas.microsoft.com/office/powerpoint/2010/main" val="31594760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2 Results: Vary Data Set</a:t>
            </a:r>
            <a:endParaRPr lang="en-US" dirty="0"/>
          </a:p>
        </p:txBody>
      </p:sp>
      <p:sp>
        <p:nvSpPr>
          <p:cNvPr id="3" name="Content Placeholder 2"/>
          <p:cNvSpPr>
            <a:spLocks noGrp="1"/>
          </p:cNvSpPr>
          <p:nvPr>
            <p:ph sz="half" idx="1"/>
          </p:nvPr>
        </p:nvSpPr>
        <p:spPr>
          <a:xfrm>
            <a:off x="731520" y="1920240"/>
            <a:ext cx="5440680" cy="5431156"/>
          </a:xfrm>
        </p:spPr>
        <p:txBody>
          <a:bodyPr>
            <a:normAutofit fontScale="92500" lnSpcReduction="20000"/>
          </a:bodyPr>
          <a:lstStyle/>
          <a:p>
            <a:r>
              <a:rPr lang="en-US" dirty="0"/>
              <a:t>Increase data-intensity of data set: </a:t>
            </a:r>
          </a:p>
          <a:p>
            <a:pPr lvl="1"/>
            <a:r>
              <a:rPr lang="en-US" b="1" dirty="0"/>
              <a:t>Runtime</a:t>
            </a:r>
            <a:r>
              <a:rPr lang="en-US" dirty="0"/>
              <a:t>: increases by 1.4X (versus 1.9X in last slide)</a:t>
            </a:r>
          </a:p>
          <a:p>
            <a:pPr marL="1306221" lvl="2" indent="0">
              <a:buNone/>
            </a:pPr>
            <a:r>
              <a:rPr lang="en-US" dirty="0">
                <a:sym typeface="Wingdings"/>
              </a:rPr>
              <a:t> </a:t>
            </a:r>
            <a:r>
              <a:rPr lang="en-US" dirty="0"/>
              <a:t>More data-intensive than before </a:t>
            </a:r>
          </a:p>
          <a:p>
            <a:pPr lvl="1"/>
            <a:r>
              <a:rPr lang="en-US" b="1" dirty="0"/>
              <a:t>Energy</a:t>
            </a:r>
            <a:r>
              <a:rPr lang="en-US" dirty="0"/>
              <a:t>: decreases by 1.7X (versus 1.4X in last slide)</a:t>
            </a:r>
          </a:p>
          <a:p>
            <a:pPr lvl="1"/>
            <a:r>
              <a:rPr lang="en-US" b="1" dirty="0"/>
              <a:t>Power</a:t>
            </a:r>
            <a:r>
              <a:rPr lang="en-US" dirty="0"/>
              <a:t>: decreases by 2.5X (versus 2.7X in last slide) due to increased cache </a:t>
            </a:r>
            <a:r>
              <a:rPr lang="en-US" dirty="0" smtClean="0"/>
              <a:t>misses</a:t>
            </a:r>
            <a:endParaRPr lang="en-US" dirty="0"/>
          </a:p>
        </p:txBody>
      </p:sp>
      <p:sp>
        <p:nvSpPr>
          <p:cNvPr id="4" name="Content Placeholder 3"/>
          <p:cNvSpPr>
            <a:spLocks noGrp="1"/>
          </p:cNvSpPr>
          <p:nvPr>
            <p:ph sz="half" idx="2"/>
          </p:nvPr>
        </p:nvSpPr>
        <p:spPr/>
        <p:txBody>
          <a:bodyPr>
            <a:normAutofit fontScale="92500" lnSpcReduction="20000"/>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33</a:t>
            </a:fld>
            <a:endParaRPr lang="en-US"/>
          </a:p>
        </p:txBody>
      </p:sp>
      <p:pic>
        <p:nvPicPr>
          <p:cNvPr id="6" name="Picture 5" descr="Screen Shot 2015-10-17 at 12.05.1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200" y="1828800"/>
            <a:ext cx="8458200" cy="4583940"/>
          </a:xfrm>
          <a:prstGeom prst="rect">
            <a:avLst/>
          </a:prstGeom>
        </p:spPr>
      </p:pic>
      <p:sp>
        <p:nvSpPr>
          <p:cNvPr id="7" name="TextBox 6"/>
          <p:cNvSpPr txBox="1"/>
          <p:nvPr/>
        </p:nvSpPr>
        <p:spPr>
          <a:xfrm>
            <a:off x="6172200" y="6477000"/>
            <a:ext cx="8458200" cy="492443"/>
          </a:xfrm>
          <a:prstGeom prst="rect">
            <a:avLst/>
          </a:prstGeom>
          <a:noFill/>
        </p:spPr>
        <p:txBody>
          <a:bodyPr wrap="square" rtlCol="0">
            <a:spAutoFit/>
          </a:bodyPr>
          <a:lstStyle/>
          <a:p>
            <a:pPr algn="ctr"/>
            <a:r>
              <a:rPr lang="en-US" dirty="0" smtClean="0"/>
              <a:t>Baseline Implementation, </a:t>
            </a:r>
            <a:r>
              <a:rPr lang="en-US" b="1" u="sng" dirty="0" smtClean="0">
                <a:solidFill>
                  <a:srgbClr val="FF0000"/>
                </a:solidFill>
              </a:rPr>
              <a:t>REnzo-10M</a:t>
            </a:r>
            <a:r>
              <a:rPr lang="en-US" dirty="0" smtClean="0"/>
              <a:t>, CPU1, </a:t>
            </a:r>
            <a:r>
              <a:rPr lang="en-US" dirty="0" err="1" smtClean="0"/>
              <a:t>OpenMP</a:t>
            </a:r>
            <a:endParaRPr lang="en-US" dirty="0"/>
          </a:p>
        </p:txBody>
      </p:sp>
      <p:sp>
        <p:nvSpPr>
          <p:cNvPr id="8" name="Rectangle 7"/>
          <p:cNvSpPr/>
          <p:nvPr/>
        </p:nvSpPr>
        <p:spPr>
          <a:xfrm>
            <a:off x="6172200" y="5911516"/>
            <a:ext cx="8345905"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64994242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2 Results: Vary Data Set</a:t>
            </a:r>
            <a:endParaRPr lang="en-US" dirty="0"/>
          </a:p>
        </p:txBody>
      </p:sp>
      <p:sp>
        <p:nvSpPr>
          <p:cNvPr id="3" name="Content Placeholder 2"/>
          <p:cNvSpPr>
            <a:spLocks noGrp="1"/>
          </p:cNvSpPr>
          <p:nvPr>
            <p:ph sz="half" idx="1"/>
          </p:nvPr>
        </p:nvSpPr>
        <p:spPr>
          <a:xfrm>
            <a:off x="731520" y="1920240"/>
            <a:ext cx="6400800" cy="5431156"/>
          </a:xfrm>
        </p:spPr>
        <p:txBody>
          <a:bodyPr>
            <a:normAutofit lnSpcReduction="10000"/>
          </a:bodyPr>
          <a:lstStyle/>
          <a:p>
            <a:r>
              <a:rPr lang="en-US" dirty="0"/>
              <a:t>Smallest data set suffers largest impact to runtime with minimal energy savings</a:t>
            </a:r>
          </a:p>
          <a:p>
            <a:r>
              <a:rPr lang="en-US" b="1" dirty="0"/>
              <a:t>Energy savings</a:t>
            </a:r>
            <a:r>
              <a:rPr lang="en-US" dirty="0"/>
              <a:t>: Improves for data sets with increased data-intensity</a:t>
            </a:r>
          </a:p>
          <a:p>
            <a:pPr lvl="1"/>
            <a:r>
              <a:rPr lang="en-US" dirty="0"/>
              <a:t>Cache misses differ across data </a:t>
            </a:r>
            <a:r>
              <a:rPr lang="en-US" dirty="0" smtClean="0"/>
              <a:t>sets</a:t>
            </a:r>
            <a:endParaRPr lang="en-US" dirty="0"/>
          </a:p>
        </p:txBody>
      </p:sp>
      <p:sp>
        <p:nvSpPr>
          <p:cNvPr id="4" name="Content Placeholder 3"/>
          <p:cNvSpPr>
            <a:spLocks noGrp="1"/>
          </p:cNvSpPr>
          <p:nvPr>
            <p:ph sz="half" idx="2"/>
          </p:nvPr>
        </p:nvSpPr>
        <p:spPr/>
        <p:txBody>
          <a:bodyPr>
            <a:normAutofit lnSpcReduction="10000"/>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34</a:t>
            </a:fld>
            <a:endParaRPr lang="en-US"/>
          </a:p>
        </p:txBody>
      </p:sp>
      <p:pic>
        <p:nvPicPr>
          <p:cNvPr id="6" name="Picture 5" descr="phase3-valueprop-omp.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4200" y="1143000"/>
            <a:ext cx="6248400" cy="6248400"/>
          </a:xfrm>
          <a:prstGeom prst="rect">
            <a:avLst/>
          </a:prstGeom>
        </p:spPr>
      </p:pic>
      <p:pic>
        <p:nvPicPr>
          <p:cNvPr id="7" name="Picture 6" descr="phase4_legend_vertical.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824308" y="1828800"/>
            <a:ext cx="1805281" cy="2895600"/>
          </a:xfrm>
          <a:prstGeom prst="rect">
            <a:avLst/>
          </a:prstGeom>
        </p:spPr>
      </p:pic>
      <p:sp>
        <p:nvSpPr>
          <p:cNvPr id="8" name="TextBox 7"/>
          <p:cNvSpPr txBox="1"/>
          <p:nvPr/>
        </p:nvSpPr>
        <p:spPr>
          <a:xfrm>
            <a:off x="6934200" y="7267074"/>
            <a:ext cx="6254496" cy="492443"/>
          </a:xfrm>
          <a:prstGeom prst="rect">
            <a:avLst/>
          </a:prstGeom>
          <a:noFill/>
        </p:spPr>
        <p:txBody>
          <a:bodyPr wrap="square" rtlCol="0">
            <a:spAutoFit/>
          </a:bodyPr>
          <a:lstStyle/>
          <a:p>
            <a:pPr algn="ctr"/>
            <a:r>
              <a:rPr lang="en-US" dirty="0" smtClean="0"/>
              <a:t>Baseline Implementation, CPU1, </a:t>
            </a:r>
            <a:r>
              <a:rPr lang="en-US" dirty="0" err="1" smtClean="0"/>
              <a:t>OpenMP</a:t>
            </a:r>
            <a:endParaRPr lang="en-US" dirty="0"/>
          </a:p>
        </p:txBody>
      </p:sp>
      <p:cxnSp>
        <p:nvCxnSpPr>
          <p:cNvPr id="9" name="Straight Arrow Connector 8"/>
          <p:cNvCxnSpPr/>
          <p:nvPr/>
        </p:nvCxnSpPr>
        <p:spPr>
          <a:xfrm flipH="1" flipV="1">
            <a:off x="8763000" y="2286000"/>
            <a:ext cx="3581400" cy="4038600"/>
          </a:xfrm>
          <a:prstGeom prst="straightConnector1">
            <a:avLst/>
          </a:prstGeom>
          <a:ln w="57150" cmpd="sng">
            <a:solidFill>
              <a:srgbClr val="FF0000"/>
            </a:solidFill>
            <a:tailEnd type="triangle" w="lg" len="lg"/>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10439400" y="5486400"/>
            <a:ext cx="1981200" cy="685800"/>
          </a:xfrm>
          <a:prstGeom prst="straightConnector1">
            <a:avLst/>
          </a:prstGeom>
          <a:ln w="57150" cmpd="sng">
            <a:solidFill>
              <a:srgbClr val="FF0000"/>
            </a:solidFill>
            <a:tailEnd type="triangle" w="lg" len="lg"/>
          </a:ln>
        </p:spPr>
        <p:style>
          <a:lnRef idx="2">
            <a:schemeClr val="accent1"/>
          </a:lnRef>
          <a:fillRef idx="0">
            <a:schemeClr val="accent1"/>
          </a:fillRef>
          <a:effectRef idx="1">
            <a:schemeClr val="accent1"/>
          </a:effectRef>
          <a:fontRef idx="minor">
            <a:schemeClr val="tx1"/>
          </a:fontRef>
        </p:style>
      </p:cxnSp>
      <p:sp>
        <p:nvSpPr>
          <p:cNvPr id="11" name="Rounded Rectangle 10"/>
          <p:cNvSpPr/>
          <p:nvPr/>
        </p:nvSpPr>
        <p:spPr>
          <a:xfrm>
            <a:off x="7239000" y="4038600"/>
            <a:ext cx="2971800" cy="2362200"/>
          </a:xfrm>
          <a:prstGeom prst="roundRect">
            <a:avLst/>
          </a:prstGeom>
          <a:solidFill>
            <a:srgbClr val="4F81BD"/>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Smallest data set has largest slowdown and minimal energy savings.</a:t>
            </a:r>
            <a:endParaRPr lang="en-US" sz="3000" dirty="0"/>
          </a:p>
        </p:txBody>
      </p:sp>
      <p:sp>
        <p:nvSpPr>
          <p:cNvPr id="12" name="Rounded Rectangle 11"/>
          <p:cNvSpPr/>
          <p:nvPr/>
        </p:nvSpPr>
        <p:spPr>
          <a:xfrm>
            <a:off x="7467600" y="4191000"/>
            <a:ext cx="2971800" cy="2133600"/>
          </a:xfrm>
          <a:prstGeom prst="roundRect">
            <a:avLst/>
          </a:prstGeom>
          <a:solidFill>
            <a:srgbClr val="4F81BD"/>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All propositions improve as we increase data-intensity.</a:t>
            </a:r>
            <a:endParaRPr lang="en-US" sz="3000" dirty="0"/>
          </a:p>
        </p:txBody>
      </p:sp>
    </p:spTree>
    <p:extLst>
      <p:ext uri="{BB962C8B-B14F-4D97-AF65-F5344CB8AC3E}">
        <p14:creationId xmlns:p14="http://schemas.microsoft.com/office/powerpoint/2010/main" val="1052390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up)">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0"/>
                                        </p:tgtEl>
                                        <p:attrNameLst>
                                          <p:attrName>style.visibility</p:attrName>
                                        </p:attrNameLst>
                                      </p:cBhvr>
                                      <p:to>
                                        <p:strVal val="hidden"/>
                                      </p:to>
                                    </p:set>
                                  </p:childTnLst>
                                </p:cTn>
                              </p:par>
                              <p:par>
                                <p:cTn id="15" presetID="22" presetClass="entr" presetSubtype="4"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down)">
                                      <p:cBhvr>
                                        <p:cTn id="17" dur="500"/>
                                        <p:tgtEl>
                                          <p:spTgt spid="9"/>
                                        </p:tgtEl>
                                      </p:cBhvr>
                                    </p:animEffect>
                                  </p:childTnLst>
                                </p:cTn>
                              </p:par>
                              <p:par>
                                <p:cTn id="18" presetID="22" presetClass="entr" presetSubtype="1"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up)">
                                      <p:cBhvr>
                                        <p:cTn id="2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Phase 3 Changes</a:t>
            </a:r>
            <a:endParaRPr lang="en-US" dirty="0"/>
          </a:p>
        </p:txBody>
      </p:sp>
      <p:sp>
        <p:nvSpPr>
          <p:cNvPr id="3" name="Content Placeholder 2"/>
          <p:cNvSpPr>
            <a:spLocks noGrp="1"/>
          </p:cNvSpPr>
          <p:nvPr>
            <p:ph idx="1"/>
          </p:nvPr>
        </p:nvSpPr>
        <p:spPr/>
        <p:txBody>
          <a:bodyPr>
            <a:normAutofit/>
          </a:bodyPr>
          <a:lstStyle/>
          <a:p>
            <a:r>
              <a:rPr lang="en-US" b="1" dirty="0"/>
              <a:t>Changes</a:t>
            </a:r>
            <a:r>
              <a:rPr lang="en-US" dirty="0"/>
              <a:t>: Use MPI instead of </a:t>
            </a:r>
            <a:r>
              <a:rPr lang="en-US" dirty="0" err="1"/>
              <a:t>OpenMP</a:t>
            </a:r>
            <a:r>
              <a:rPr lang="en-US" dirty="0"/>
              <a:t> to implement our own </a:t>
            </a:r>
            <a:r>
              <a:rPr lang="en-US" dirty="0" err="1"/>
              <a:t>isosurfacing</a:t>
            </a:r>
            <a:r>
              <a:rPr lang="en-US" dirty="0"/>
              <a:t> algorithm and perform </a:t>
            </a:r>
            <a:r>
              <a:rPr lang="en-US" dirty="0" err="1"/>
              <a:t>isosurfacing</a:t>
            </a:r>
            <a:r>
              <a:rPr lang="en-US" dirty="0"/>
              <a:t> on all 8 data sets</a:t>
            </a:r>
          </a:p>
          <a:p>
            <a:r>
              <a:rPr lang="en-US" b="1" dirty="0"/>
              <a:t>Goal</a:t>
            </a:r>
            <a:r>
              <a:rPr lang="en-US" dirty="0"/>
              <a:t>: Investigate the effects of non-coordinated cache accesses on our algorithm</a:t>
            </a:r>
          </a:p>
        </p:txBody>
      </p:sp>
      <p:cxnSp>
        <p:nvCxnSpPr>
          <p:cNvPr id="8" name="Straight Connector 7"/>
          <p:cNvCxnSpPr/>
          <p:nvPr/>
        </p:nvCxnSpPr>
        <p:spPr>
          <a:xfrm>
            <a:off x="2377440" y="1701166"/>
            <a:ext cx="9875520" cy="0"/>
          </a:xfrm>
          <a:prstGeom prst="line">
            <a:avLst/>
          </a:prstGeom>
          <a:ln w="107950" cmpd="sng">
            <a:solidFill>
              <a:srgbClr val="083F1D"/>
            </a:solidFill>
          </a:ln>
        </p:spPr>
        <p:style>
          <a:lnRef idx="2">
            <a:schemeClr val="accent1"/>
          </a:lnRef>
          <a:fillRef idx="0">
            <a:schemeClr val="accent1"/>
          </a:fillRef>
          <a:effectRef idx="1">
            <a:schemeClr val="accent1"/>
          </a:effectRef>
          <a:fontRef idx="minor">
            <a:schemeClr val="tx1"/>
          </a:fontRef>
        </p:style>
      </p:cxn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35</a:t>
            </a:fld>
            <a:endParaRPr lang="en-US" dirty="0">
              <a:solidFill>
                <a:srgbClr val="FEC309"/>
              </a:solidFill>
            </a:endParaRPr>
          </a:p>
        </p:txBody>
      </p:sp>
    </p:spTree>
    <p:extLst>
      <p:ext uri="{BB962C8B-B14F-4D97-AF65-F5344CB8AC3E}">
        <p14:creationId xmlns:p14="http://schemas.microsoft.com/office/powerpoint/2010/main" val="398724275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Parallel Model Differences</a:t>
            </a:r>
            <a:endParaRPr lang="en-US" dirty="0"/>
          </a:p>
        </p:txBody>
      </p:sp>
      <p:sp>
        <p:nvSpPr>
          <p:cNvPr id="7" name="Text Placeholder 6"/>
          <p:cNvSpPr>
            <a:spLocks noGrp="1"/>
          </p:cNvSpPr>
          <p:nvPr>
            <p:ph type="body" idx="1"/>
          </p:nvPr>
        </p:nvSpPr>
        <p:spPr/>
        <p:txBody>
          <a:bodyPr/>
          <a:lstStyle/>
          <a:p>
            <a:r>
              <a:rPr lang="en-US" dirty="0" smtClean="0"/>
              <a:t>MPI</a:t>
            </a:r>
            <a:endParaRPr lang="en-US" dirty="0"/>
          </a:p>
        </p:txBody>
      </p:sp>
      <p:sp>
        <p:nvSpPr>
          <p:cNvPr id="8" name="Content Placeholder 7"/>
          <p:cNvSpPr>
            <a:spLocks noGrp="1"/>
          </p:cNvSpPr>
          <p:nvPr>
            <p:ph sz="half" idx="2"/>
          </p:nvPr>
        </p:nvSpPr>
        <p:spPr/>
        <p:txBody>
          <a:bodyPr/>
          <a:lstStyle/>
          <a:p>
            <a:r>
              <a:rPr lang="en-US" dirty="0"/>
              <a:t>Each rank loads in a local copy of the data set</a:t>
            </a:r>
          </a:p>
          <a:p>
            <a:r>
              <a:rPr lang="en-US" dirty="0"/>
              <a:t>Each rank iterates over all cells in their local </a:t>
            </a:r>
            <a:r>
              <a:rPr lang="en-US" dirty="0" smtClean="0"/>
              <a:t>data</a:t>
            </a:r>
            <a:endParaRPr lang="en-US" dirty="0"/>
          </a:p>
        </p:txBody>
      </p:sp>
      <p:sp>
        <p:nvSpPr>
          <p:cNvPr id="9" name="Text Placeholder 8"/>
          <p:cNvSpPr>
            <a:spLocks noGrp="1"/>
          </p:cNvSpPr>
          <p:nvPr>
            <p:ph type="body" sz="quarter" idx="3"/>
          </p:nvPr>
        </p:nvSpPr>
        <p:spPr/>
        <p:txBody>
          <a:bodyPr/>
          <a:lstStyle/>
          <a:p>
            <a:r>
              <a:rPr lang="en-US" dirty="0" err="1" smtClean="0"/>
              <a:t>OpenMP</a:t>
            </a:r>
            <a:endParaRPr lang="en-US" dirty="0"/>
          </a:p>
        </p:txBody>
      </p:sp>
      <p:sp>
        <p:nvSpPr>
          <p:cNvPr id="10" name="Content Placeholder 9"/>
          <p:cNvSpPr>
            <a:spLocks noGrp="1"/>
          </p:cNvSpPr>
          <p:nvPr>
            <p:ph sz="quarter" idx="4"/>
          </p:nvPr>
        </p:nvSpPr>
        <p:spPr/>
        <p:txBody>
          <a:bodyPr>
            <a:normAutofit/>
          </a:bodyPr>
          <a:lstStyle/>
          <a:p>
            <a:r>
              <a:rPr lang="en-US" dirty="0"/>
              <a:t>Program loads data </a:t>
            </a:r>
            <a:r>
              <a:rPr lang="en-US" dirty="0" smtClean="0"/>
              <a:t>set</a:t>
            </a:r>
          </a:p>
          <a:p>
            <a:r>
              <a:rPr lang="en-US" dirty="0" smtClean="0"/>
              <a:t>Data </a:t>
            </a:r>
            <a:r>
              <a:rPr lang="en-US" dirty="0"/>
              <a:t>set is split among threads, and each thread performs </a:t>
            </a:r>
            <a:r>
              <a:rPr lang="en-US" dirty="0" err="1"/>
              <a:t>isosurface</a:t>
            </a:r>
            <a:r>
              <a:rPr lang="en-US" dirty="0"/>
              <a:t> on a subset of cells</a:t>
            </a:r>
          </a:p>
          <a:p>
            <a:r>
              <a:rPr lang="en-US" dirty="0"/>
              <a:t>Repeat, such that each thread iterates over all cells (same amount of work as MPI</a:t>
            </a:r>
            <a:r>
              <a:rPr lang="en-US" dirty="0" smtClean="0"/>
              <a:t>)</a:t>
            </a:r>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t>36</a:t>
            </a:fld>
            <a:endParaRPr lang="en-US"/>
          </a:p>
        </p:txBody>
      </p:sp>
    </p:spTree>
    <p:extLst>
      <p:ext uri="{BB962C8B-B14F-4D97-AF65-F5344CB8AC3E}">
        <p14:creationId xmlns:p14="http://schemas.microsoft.com/office/powerpoint/2010/main" val="108127590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5400" dirty="0" smtClean="0"/>
              <a:t>Phase 3 Results: Vary Programming Model</a:t>
            </a:r>
            <a:endParaRPr lang="en-US" sz="5400" dirty="0"/>
          </a:p>
        </p:txBody>
      </p:sp>
      <p:sp>
        <p:nvSpPr>
          <p:cNvPr id="3" name="Content Placeholder 2"/>
          <p:cNvSpPr>
            <a:spLocks noGrp="1"/>
          </p:cNvSpPr>
          <p:nvPr>
            <p:ph sz="half" idx="1"/>
          </p:nvPr>
        </p:nvSpPr>
        <p:spPr/>
        <p:txBody>
          <a:bodyPr/>
          <a:lstStyle/>
          <a:p>
            <a:r>
              <a:rPr lang="en-US" dirty="0"/>
              <a:t>Two clusters: Increase data-intensity of data set causes less impact to runtime</a:t>
            </a:r>
          </a:p>
          <a:p>
            <a:r>
              <a:rPr lang="en-US" b="1" dirty="0"/>
              <a:t>Energy savings</a:t>
            </a:r>
            <a:r>
              <a:rPr lang="en-US" dirty="0"/>
              <a:t>: Larger energy savings than </a:t>
            </a:r>
            <a:r>
              <a:rPr lang="en-US" dirty="0" err="1"/>
              <a:t>OpenMP</a:t>
            </a:r>
            <a:r>
              <a:rPr lang="en-US" dirty="0"/>
              <a:t> (1.7X vs. 2X</a:t>
            </a:r>
            <a:r>
              <a:rPr lang="en-US" dirty="0" smtClean="0"/>
              <a:t>)</a:t>
            </a:r>
            <a:endParaRPr lang="en-US" dirty="0"/>
          </a:p>
        </p:txBody>
      </p:sp>
      <p:sp>
        <p:nvSpPr>
          <p:cNvPr id="4" name="Content Placeholder 3"/>
          <p:cNvSpPr>
            <a:spLocks noGrp="1"/>
          </p:cNvSpPr>
          <p:nvPr>
            <p:ph sz="half" idx="2"/>
          </p:nvPr>
        </p:nvSpPr>
        <p:spPr/>
        <p:txBody>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37</a:t>
            </a:fld>
            <a:endParaRPr lang="en-US"/>
          </a:p>
        </p:txBody>
      </p:sp>
      <p:sp>
        <p:nvSpPr>
          <p:cNvPr id="6" name="TextBox 5"/>
          <p:cNvSpPr txBox="1"/>
          <p:nvPr/>
        </p:nvSpPr>
        <p:spPr>
          <a:xfrm>
            <a:off x="6940296" y="7263064"/>
            <a:ext cx="6254496" cy="492443"/>
          </a:xfrm>
          <a:prstGeom prst="rect">
            <a:avLst/>
          </a:prstGeom>
          <a:noFill/>
        </p:spPr>
        <p:txBody>
          <a:bodyPr wrap="square" rtlCol="0">
            <a:spAutoFit/>
          </a:bodyPr>
          <a:lstStyle/>
          <a:p>
            <a:pPr algn="ctr"/>
            <a:r>
              <a:rPr lang="en-US" dirty="0" smtClean="0"/>
              <a:t>Baseline Implementation, CPU1, </a:t>
            </a:r>
            <a:r>
              <a:rPr lang="en-US" b="1" u="sng" dirty="0" smtClean="0">
                <a:solidFill>
                  <a:srgbClr val="FF0000"/>
                </a:solidFill>
              </a:rPr>
              <a:t>MPI</a:t>
            </a:r>
            <a:endParaRPr lang="en-US" b="1" u="sng" dirty="0">
              <a:solidFill>
                <a:srgbClr val="FF0000"/>
              </a:solidFill>
            </a:endParaRPr>
          </a:p>
        </p:txBody>
      </p:sp>
      <p:pic>
        <p:nvPicPr>
          <p:cNvPr id="7" name="Picture 6" descr="phase4_legend_vertical.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24308" y="1828800"/>
            <a:ext cx="1805281" cy="2895600"/>
          </a:xfrm>
          <a:prstGeom prst="rect">
            <a:avLst/>
          </a:prstGeom>
        </p:spPr>
      </p:pic>
      <p:pic>
        <p:nvPicPr>
          <p:cNvPr id="9" name="Picture 8" descr="phase3-valueprop-mpi.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34200" y="1143000"/>
            <a:ext cx="6254496" cy="6254496"/>
          </a:xfrm>
          <a:prstGeom prst="rect">
            <a:avLst/>
          </a:prstGeom>
        </p:spPr>
      </p:pic>
      <p:sp>
        <p:nvSpPr>
          <p:cNvPr id="10" name="Rounded Rectangle 9"/>
          <p:cNvSpPr/>
          <p:nvPr/>
        </p:nvSpPr>
        <p:spPr>
          <a:xfrm>
            <a:off x="7162800" y="2819400"/>
            <a:ext cx="2438400" cy="1371600"/>
          </a:xfrm>
          <a:prstGeom prst="roundRect">
            <a:avLst/>
          </a:prstGeom>
          <a:solidFill>
            <a:srgbClr val="4F81BD"/>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Randomized data sets</a:t>
            </a:r>
            <a:endParaRPr lang="en-US" sz="3000" dirty="0"/>
          </a:p>
        </p:txBody>
      </p:sp>
      <p:sp>
        <p:nvSpPr>
          <p:cNvPr id="11" name="Rounded Rectangle 10"/>
          <p:cNvSpPr/>
          <p:nvPr/>
        </p:nvSpPr>
        <p:spPr>
          <a:xfrm>
            <a:off x="9144000" y="1600200"/>
            <a:ext cx="3048000" cy="1371600"/>
          </a:xfrm>
          <a:prstGeom prst="roundRect">
            <a:avLst/>
          </a:prstGeom>
          <a:solidFill>
            <a:srgbClr val="4F81BD"/>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Non-randomized data sets</a:t>
            </a:r>
            <a:endParaRPr lang="en-US" sz="3000" dirty="0"/>
          </a:p>
        </p:txBody>
      </p:sp>
      <p:sp>
        <p:nvSpPr>
          <p:cNvPr id="12" name="Oval 11"/>
          <p:cNvSpPr/>
          <p:nvPr/>
        </p:nvSpPr>
        <p:spPr>
          <a:xfrm>
            <a:off x="9067800" y="3429000"/>
            <a:ext cx="1219200" cy="3048000"/>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3" name="Oval 12"/>
          <p:cNvSpPr/>
          <p:nvPr/>
        </p:nvSpPr>
        <p:spPr>
          <a:xfrm>
            <a:off x="11658600" y="1828800"/>
            <a:ext cx="1524000" cy="4800600"/>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164366828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5400" dirty="0" smtClean="0"/>
              <a:t>Phase 3 Results: Vary Programming Model</a:t>
            </a:r>
            <a:endParaRPr lang="en-US" sz="5400" dirty="0"/>
          </a:p>
        </p:txBody>
      </p:sp>
      <p:sp>
        <p:nvSpPr>
          <p:cNvPr id="3" name="Content Placeholder 2"/>
          <p:cNvSpPr>
            <a:spLocks noGrp="1"/>
          </p:cNvSpPr>
          <p:nvPr>
            <p:ph idx="1"/>
          </p:nvPr>
        </p:nvSpPr>
        <p:spPr>
          <a:xfrm>
            <a:off x="731520" y="1920240"/>
            <a:ext cx="13167360" cy="3108960"/>
          </a:xfrm>
        </p:spPr>
        <p:txBody>
          <a:bodyPr>
            <a:normAutofit fontScale="77500" lnSpcReduction="20000"/>
          </a:bodyPr>
          <a:lstStyle/>
          <a:p>
            <a:r>
              <a:rPr lang="en-US" b="1" dirty="0"/>
              <a:t>Energy savings</a:t>
            </a:r>
            <a:r>
              <a:rPr lang="en-US" dirty="0"/>
              <a:t>: Better with MPI than with </a:t>
            </a:r>
            <a:r>
              <a:rPr lang="en-US" dirty="0" err="1"/>
              <a:t>OpenMP</a:t>
            </a:r>
            <a:r>
              <a:rPr lang="en-US" dirty="0"/>
              <a:t>, MPI uses more energy</a:t>
            </a:r>
          </a:p>
          <a:p>
            <a:pPr marL="653110" lvl="1" indent="0">
              <a:buNone/>
            </a:pPr>
            <a:r>
              <a:rPr lang="en-US" dirty="0">
                <a:sym typeface="Wingdings"/>
              </a:rPr>
              <a:t> </a:t>
            </a:r>
            <a:r>
              <a:rPr lang="en-US" dirty="0"/>
              <a:t>MPI process is heavier weight than </a:t>
            </a:r>
            <a:r>
              <a:rPr lang="en-US" dirty="0" err="1"/>
              <a:t>OpenMP</a:t>
            </a:r>
            <a:r>
              <a:rPr lang="en-US" dirty="0"/>
              <a:t> thread</a:t>
            </a:r>
          </a:p>
          <a:p>
            <a:r>
              <a:rPr lang="en-US" b="1" dirty="0"/>
              <a:t>Power savings</a:t>
            </a:r>
            <a:r>
              <a:rPr lang="en-US" dirty="0"/>
              <a:t>: MPI uses more power than </a:t>
            </a:r>
            <a:r>
              <a:rPr lang="en-US" dirty="0" err="1"/>
              <a:t>OpenMP</a:t>
            </a:r>
            <a:r>
              <a:rPr lang="en-US" dirty="0"/>
              <a:t>, especially on randomized data set</a:t>
            </a:r>
          </a:p>
          <a:p>
            <a:pPr marL="653110" lvl="1" indent="0">
              <a:buNone/>
            </a:pPr>
            <a:r>
              <a:rPr lang="en-US" dirty="0">
                <a:sym typeface="Wingdings"/>
              </a:rPr>
              <a:t> MPI makes less efficient use of memory than </a:t>
            </a:r>
            <a:r>
              <a:rPr lang="en-US" dirty="0" err="1" smtClean="0">
                <a:sym typeface="Wingdings"/>
              </a:rPr>
              <a:t>OpenMP</a:t>
            </a:r>
            <a:endParaRPr lang="en-US" dirty="0"/>
          </a:p>
        </p:txBody>
      </p:sp>
      <p:sp>
        <p:nvSpPr>
          <p:cNvPr id="4" name="Slide Number Placeholder 3"/>
          <p:cNvSpPr>
            <a:spLocks noGrp="1"/>
          </p:cNvSpPr>
          <p:nvPr>
            <p:ph type="sldNum" sz="quarter" idx="12"/>
          </p:nvPr>
        </p:nvSpPr>
        <p:spPr/>
        <p:txBody>
          <a:bodyPr/>
          <a:lstStyle/>
          <a:p>
            <a:fld id="{2066355A-084C-D24E-9AD2-7E4FC41EA627}" type="slidenum">
              <a:rPr lang="en-US" smtClean="0"/>
              <a:t>38</a:t>
            </a:fld>
            <a:endParaRPr lang="en-US"/>
          </a:p>
        </p:txBody>
      </p:sp>
      <p:pic>
        <p:nvPicPr>
          <p:cNvPr id="5" name="Picture 4" descr="Screen Shot 2015-10-17 at 3.52.1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0" y="4826000"/>
            <a:ext cx="10883900" cy="3403600"/>
          </a:xfrm>
          <a:prstGeom prst="rect">
            <a:avLst/>
          </a:prstGeom>
        </p:spPr>
      </p:pic>
    </p:spTree>
    <p:extLst>
      <p:ext uri="{BB962C8B-B14F-4D97-AF65-F5344CB8AC3E}">
        <p14:creationId xmlns:p14="http://schemas.microsoft.com/office/powerpoint/2010/main" val="17646871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High-Performance Computing</a:t>
            </a:r>
            <a:endParaRPr lang="en-US" dirty="0"/>
          </a:p>
        </p:txBody>
      </p:sp>
      <p:sp>
        <p:nvSpPr>
          <p:cNvPr id="3" name="Content Placeholder 2"/>
          <p:cNvSpPr>
            <a:spLocks noGrp="1"/>
          </p:cNvSpPr>
          <p:nvPr>
            <p:ph idx="1"/>
          </p:nvPr>
        </p:nvSpPr>
        <p:spPr>
          <a:xfrm>
            <a:off x="731520" y="1920239"/>
            <a:ext cx="13167360" cy="3598245"/>
          </a:xfrm>
        </p:spPr>
        <p:txBody>
          <a:bodyPr>
            <a:normAutofit lnSpcReduction="10000"/>
          </a:bodyPr>
          <a:lstStyle/>
          <a:p>
            <a:r>
              <a:rPr lang="en-US" dirty="0" smtClean="0">
                <a:ea typeface="Cambria" charset="0"/>
                <a:cs typeface="Cambria" charset="0"/>
              </a:rPr>
              <a:t>Enabling technology for scientific discoveries</a:t>
            </a:r>
          </a:p>
          <a:p>
            <a:pPr lvl="1"/>
            <a:r>
              <a:rPr lang="en-US" dirty="0" smtClean="0">
                <a:ea typeface="Cambria" charset="0"/>
                <a:cs typeface="Cambria" charset="0"/>
              </a:rPr>
              <a:t>Weather prediction, design simulation, genomics research, medical imaging, and more!</a:t>
            </a:r>
          </a:p>
          <a:p>
            <a:r>
              <a:rPr lang="en-US" dirty="0" smtClean="0">
                <a:ea typeface="Cambria" charset="0"/>
                <a:cs typeface="Cambria" charset="0"/>
              </a:rPr>
              <a:t>More cost-efficient to buy a supercomputer than building an actual experiment</a:t>
            </a:r>
          </a:p>
          <a:p>
            <a:pPr marL="0" indent="0">
              <a:buNone/>
            </a:pPr>
            <a:endParaRPr lang="en-US" dirty="0" smtClean="0">
              <a:ea typeface="Cambria" charset="0"/>
              <a:cs typeface="Cambria" charset="0"/>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3</a:t>
            </a:fld>
            <a:endParaRPr lang="en-US" dirty="0">
              <a:solidFill>
                <a:srgbClr val="FEC309"/>
              </a:solidFill>
            </a:endParaRPr>
          </a:p>
        </p:txBody>
      </p:sp>
      <p:pic>
        <p:nvPicPr>
          <p:cNvPr id="1026" name="Picture 2" descr="http://cybersciencesummit.org/wp-content/uploads/2012/01/climate_prediction-300x211.jpg"/>
          <p:cNvPicPr>
            <a:picLocks noChangeAspect="1" noChangeArrowheads="1"/>
          </p:cNvPicPr>
          <p:nvPr/>
        </p:nvPicPr>
        <p:blipFill rotWithShape="1">
          <a:blip r:embed="rId3">
            <a:extLst>
              <a:ext uri="{28A0092B-C50C-407E-A947-70E740481C1C}">
                <a14:useLocalDpi xmlns:a14="http://schemas.microsoft.com/office/drawing/2010/main" val="0"/>
              </a:ext>
            </a:extLst>
          </a:blip>
          <a:srcRect l="29713" t="7797" r="8115" b="6407"/>
          <a:stretch/>
        </p:blipFill>
        <p:spPr bwMode="auto">
          <a:xfrm>
            <a:off x="2335503" y="5355241"/>
            <a:ext cx="2261060" cy="2194560"/>
          </a:xfrm>
          <a:prstGeom prst="rect">
            <a:avLst/>
          </a:prstGeom>
          <a:noFill/>
          <a:extLst>
            <a:ext uri="{909E8E84-426E-40dd-AFC4-6F175D3DCCD1}">
              <a14:hiddenFill xmlns:a14="http://schemas.microsoft.com/office/drawing/2010/main" xmlns="">
                <a:solidFill>
                  <a:srgbClr val="FFFFFF"/>
                </a:solidFill>
              </a14:hiddenFill>
            </a:ext>
          </a:extLst>
        </p:spPr>
      </p:pic>
      <p:pic>
        <p:nvPicPr>
          <p:cNvPr id="1028" name="Picture 4" descr="http://www.sme.org/uploadedImages/Publications/ME_Magazine/2013/August_2013/Software%20Update%20Simulations%20offer%20automotive%20engineer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8200" y="5340513"/>
            <a:ext cx="2939142" cy="2194560"/>
          </a:xfrm>
          <a:prstGeom prst="rect">
            <a:avLst/>
          </a:prstGeom>
          <a:noFill/>
          <a:extLst>
            <a:ext uri="{909E8E84-426E-40dd-AFC4-6F175D3DCCD1}">
              <a14:hiddenFill xmlns:a14="http://schemas.microsoft.com/office/drawing/2010/main" xmlns="">
                <a:solidFill>
                  <a:srgbClr val="FFFFFF"/>
                </a:solidFill>
              </a14:hiddenFill>
            </a:ext>
          </a:extLst>
        </p:spPr>
      </p:pic>
      <p:pic>
        <p:nvPicPr>
          <p:cNvPr id="1030" name="Picture 6" descr="http://geant3.archive.geant.net/Media_Centre/News/PublishingImages/large_article_images/helix.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18979" y="5348746"/>
            <a:ext cx="2539999" cy="2194560"/>
          </a:xfrm>
          <a:prstGeom prst="rect">
            <a:avLst/>
          </a:prstGeom>
          <a:noFill/>
          <a:extLst>
            <a:ext uri="{909E8E84-426E-40dd-AFC4-6F175D3DCCD1}">
              <a14:hiddenFill xmlns:a14="http://schemas.microsoft.com/office/drawing/2010/main" xmlns="">
                <a:solidFill>
                  <a:srgbClr val="FFFFFF"/>
                </a:solidFill>
              </a14:hiddenFill>
            </a:ext>
          </a:extLst>
        </p:spPr>
      </p:pic>
      <p:pic>
        <p:nvPicPr>
          <p:cNvPr id="1032" name="Picture 8" descr="http://images.reachsite.com/bacf0457-889b-4f69-a8c6-5c515334cf64/media/810330/medium/810330.PNG?g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330725" y="4950824"/>
            <a:ext cx="1945040" cy="2592222"/>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859571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4 Changes</a:t>
            </a:r>
            <a:endParaRPr lang="en-US" dirty="0"/>
          </a:p>
        </p:txBody>
      </p:sp>
      <p:sp>
        <p:nvSpPr>
          <p:cNvPr id="3" name="Content Placeholder 2"/>
          <p:cNvSpPr>
            <a:spLocks noGrp="1"/>
          </p:cNvSpPr>
          <p:nvPr>
            <p:ph idx="1"/>
          </p:nvPr>
        </p:nvSpPr>
        <p:spPr/>
        <p:txBody>
          <a:bodyPr/>
          <a:lstStyle/>
          <a:p>
            <a:r>
              <a:rPr lang="en-US" b="1" dirty="0"/>
              <a:t>Changes</a:t>
            </a:r>
            <a:r>
              <a:rPr lang="en-US" dirty="0"/>
              <a:t>: Increase the level of concurrency when executing the </a:t>
            </a:r>
            <a:r>
              <a:rPr lang="en-US" dirty="0" err="1"/>
              <a:t>OpenMP</a:t>
            </a:r>
            <a:r>
              <a:rPr lang="en-US" dirty="0"/>
              <a:t> and MPI implementations of our own </a:t>
            </a:r>
            <a:r>
              <a:rPr lang="en-US" dirty="0" err="1"/>
              <a:t>isosurfacing</a:t>
            </a:r>
            <a:r>
              <a:rPr lang="en-US" dirty="0"/>
              <a:t> algorithm </a:t>
            </a:r>
          </a:p>
          <a:p>
            <a:r>
              <a:rPr lang="en-US" b="1" dirty="0"/>
              <a:t>Goal</a:t>
            </a:r>
            <a:r>
              <a:rPr lang="en-US" dirty="0"/>
              <a:t>: Investigate the effects of increased memory requests between the two programming </a:t>
            </a:r>
            <a:r>
              <a:rPr lang="en-US" dirty="0" smtClean="0"/>
              <a:t>models</a:t>
            </a:r>
            <a:endParaRPr lang="en-US" dirty="0"/>
          </a:p>
        </p:txBody>
      </p:sp>
      <p:sp>
        <p:nvSpPr>
          <p:cNvPr id="4" name="Slide Number Placeholder 3"/>
          <p:cNvSpPr>
            <a:spLocks noGrp="1"/>
          </p:cNvSpPr>
          <p:nvPr>
            <p:ph type="sldNum" sz="quarter" idx="12"/>
          </p:nvPr>
        </p:nvSpPr>
        <p:spPr/>
        <p:txBody>
          <a:bodyPr/>
          <a:lstStyle/>
          <a:p>
            <a:fld id="{2066355A-084C-D24E-9AD2-7E4FC41EA627}" type="slidenum">
              <a:rPr lang="en-US" smtClean="0"/>
              <a:t>39</a:t>
            </a:fld>
            <a:endParaRPr lang="en-US"/>
          </a:p>
        </p:txBody>
      </p:sp>
    </p:spTree>
    <p:extLst>
      <p:ext uri="{BB962C8B-B14F-4D97-AF65-F5344CB8AC3E}">
        <p14:creationId xmlns:p14="http://schemas.microsoft.com/office/powerpoint/2010/main" val="102127009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Phase 4 Results: </a:t>
            </a:r>
            <a:r>
              <a:rPr lang="en-US" smtClean="0"/>
              <a:t>Vary Concurrency</a:t>
            </a:r>
            <a:endParaRPr lang="en-US" dirty="0"/>
          </a:p>
        </p:txBody>
      </p:sp>
      <p:sp>
        <p:nvSpPr>
          <p:cNvPr id="7" name="Content Placeholder 6"/>
          <p:cNvSpPr>
            <a:spLocks noGrp="1"/>
          </p:cNvSpPr>
          <p:nvPr>
            <p:ph sz="half" idx="1"/>
          </p:nvPr>
        </p:nvSpPr>
        <p:spPr>
          <a:xfrm>
            <a:off x="731520" y="1920240"/>
            <a:ext cx="5431536" cy="5431156"/>
          </a:xfrm>
        </p:spPr>
        <p:txBody>
          <a:bodyPr>
            <a:normAutofit fontScale="85000" lnSpcReduction="20000"/>
          </a:bodyPr>
          <a:lstStyle/>
          <a:p>
            <a:r>
              <a:rPr lang="en-US" b="1" dirty="0"/>
              <a:t>Power savings</a:t>
            </a:r>
            <a:r>
              <a:rPr lang="en-US" dirty="0"/>
              <a:t> @1 core: MPI and </a:t>
            </a:r>
            <a:r>
              <a:rPr lang="en-US" dirty="0" err="1"/>
              <a:t>OpenMP</a:t>
            </a:r>
            <a:r>
              <a:rPr lang="en-US" dirty="0"/>
              <a:t> save 2.5X </a:t>
            </a:r>
          </a:p>
          <a:p>
            <a:r>
              <a:rPr lang="en-US" b="1" dirty="0"/>
              <a:t>Power savings </a:t>
            </a:r>
            <a:r>
              <a:rPr lang="en-US" dirty="0"/>
              <a:t>@4 cores: MPI saves 2.8X and </a:t>
            </a:r>
            <a:r>
              <a:rPr lang="en-US" dirty="0" err="1"/>
              <a:t>OpenMP</a:t>
            </a:r>
            <a:r>
              <a:rPr lang="en-US" dirty="0"/>
              <a:t> saves </a:t>
            </a:r>
            <a:r>
              <a:rPr lang="en-US" dirty="0" smtClean="0"/>
              <a:t>2.68X</a:t>
            </a:r>
          </a:p>
          <a:p>
            <a:r>
              <a:rPr lang="en-US" dirty="0" smtClean="0"/>
              <a:t>Increasing </a:t>
            </a:r>
            <a:r>
              <a:rPr lang="en-US" dirty="0"/>
              <a:t>concurrency causes more memory requests, leading to memory BW </a:t>
            </a:r>
            <a:r>
              <a:rPr lang="en-US" dirty="0" smtClean="0"/>
              <a:t>saturation </a:t>
            </a:r>
            <a:r>
              <a:rPr lang="en-US" dirty="0"/>
              <a:t>(less instructions executed</a:t>
            </a:r>
            <a:r>
              <a:rPr lang="en-US" dirty="0" smtClean="0"/>
              <a:t>) and increased L3 misses</a:t>
            </a:r>
            <a:endParaRPr lang="en-US" dirty="0"/>
          </a:p>
        </p:txBody>
      </p:sp>
      <p:sp>
        <p:nvSpPr>
          <p:cNvPr id="2" name="Content Placeholder 1"/>
          <p:cNvSpPr>
            <a:spLocks noGrp="1"/>
          </p:cNvSpPr>
          <p:nvPr>
            <p:ph sz="half" idx="2"/>
          </p:nvPr>
        </p:nvSpPr>
        <p:spPr/>
        <p:txBody>
          <a:bodyPr>
            <a:normAutofit fontScale="85000" lnSpcReduction="20000"/>
          </a:bodyPr>
          <a:lstStyle/>
          <a:p>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t>40</a:t>
            </a:fld>
            <a:endParaRPr lang="en-US"/>
          </a:p>
        </p:txBody>
      </p:sp>
      <p:pic>
        <p:nvPicPr>
          <p:cNvPr id="8" name="Picture 7" descr="Screen Shot 2015-10-17 at 2.51.2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1889" y="1828800"/>
            <a:ext cx="8988511" cy="3276600"/>
          </a:xfrm>
          <a:prstGeom prst="rect">
            <a:avLst/>
          </a:prstGeom>
        </p:spPr>
      </p:pic>
      <p:sp>
        <p:nvSpPr>
          <p:cNvPr id="9" name="TextBox 8"/>
          <p:cNvSpPr txBox="1"/>
          <p:nvPr/>
        </p:nvSpPr>
        <p:spPr>
          <a:xfrm>
            <a:off x="5859949" y="5105400"/>
            <a:ext cx="8787384" cy="492443"/>
          </a:xfrm>
          <a:prstGeom prst="rect">
            <a:avLst/>
          </a:prstGeom>
          <a:noFill/>
        </p:spPr>
        <p:txBody>
          <a:bodyPr wrap="square" rtlCol="0">
            <a:spAutoFit/>
          </a:bodyPr>
          <a:lstStyle/>
          <a:p>
            <a:pPr algn="ctr"/>
            <a:r>
              <a:rPr lang="en-US" dirty="0" err="1" smtClean="0"/>
              <a:t>BaselineImplementation</a:t>
            </a:r>
            <a:r>
              <a:rPr lang="en-US" dirty="0" smtClean="0"/>
              <a:t>, Enzo-10M, CPU1, MPI/</a:t>
            </a:r>
            <a:r>
              <a:rPr lang="en-US" dirty="0" err="1" smtClean="0"/>
              <a:t>OpenMP</a:t>
            </a:r>
            <a:endParaRPr lang="en-US" dirty="0"/>
          </a:p>
        </p:txBody>
      </p:sp>
      <p:sp>
        <p:nvSpPr>
          <p:cNvPr id="10" name="Rectangle 9"/>
          <p:cNvSpPr/>
          <p:nvPr/>
        </p:nvSpPr>
        <p:spPr>
          <a:xfrm>
            <a:off x="5641891" y="2209800"/>
            <a:ext cx="6146496" cy="13716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1" name="Rectangle 10"/>
          <p:cNvSpPr/>
          <p:nvPr/>
        </p:nvSpPr>
        <p:spPr>
          <a:xfrm>
            <a:off x="5632459" y="3581400"/>
            <a:ext cx="6146496" cy="15240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2" name="Rectangle 11"/>
          <p:cNvSpPr/>
          <p:nvPr/>
        </p:nvSpPr>
        <p:spPr>
          <a:xfrm>
            <a:off x="11788388" y="2215754"/>
            <a:ext cx="2604946" cy="358114"/>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3" name="Rectangle 12"/>
          <p:cNvSpPr/>
          <p:nvPr/>
        </p:nvSpPr>
        <p:spPr>
          <a:xfrm>
            <a:off x="11778956" y="3615266"/>
            <a:ext cx="2604946" cy="347134"/>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4" name="Rectangle 13"/>
          <p:cNvSpPr/>
          <p:nvPr/>
        </p:nvSpPr>
        <p:spPr>
          <a:xfrm>
            <a:off x="11807249" y="2569012"/>
            <a:ext cx="2604946" cy="358114"/>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5" name="Rectangle 14"/>
          <p:cNvSpPr/>
          <p:nvPr/>
        </p:nvSpPr>
        <p:spPr>
          <a:xfrm>
            <a:off x="11797817" y="3968524"/>
            <a:ext cx="2604946" cy="347134"/>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6" name="Rectangle 15"/>
          <p:cNvSpPr/>
          <p:nvPr/>
        </p:nvSpPr>
        <p:spPr>
          <a:xfrm>
            <a:off x="11788387" y="2922270"/>
            <a:ext cx="2604946" cy="358114"/>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7" name="Rectangle 16"/>
          <p:cNvSpPr/>
          <p:nvPr/>
        </p:nvSpPr>
        <p:spPr>
          <a:xfrm>
            <a:off x="11778955" y="4321782"/>
            <a:ext cx="2604946" cy="347134"/>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8" name="Rectangle 17"/>
          <p:cNvSpPr/>
          <p:nvPr/>
        </p:nvSpPr>
        <p:spPr>
          <a:xfrm>
            <a:off x="11792138" y="3269283"/>
            <a:ext cx="2604946" cy="358114"/>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19" name="Rectangle 18"/>
          <p:cNvSpPr/>
          <p:nvPr/>
        </p:nvSpPr>
        <p:spPr>
          <a:xfrm>
            <a:off x="11782706" y="4668795"/>
            <a:ext cx="2604946" cy="347134"/>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349724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hidden"/>
                                      </p:to>
                                    </p:set>
                                  </p:childTnLst>
                                </p:cTn>
                              </p:par>
                              <p:par>
                                <p:cTn id="7" presetID="22" presetClass="entr" presetSubtype="1"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animEffect transition="in" filter="wipe(up)">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up)">
                                      <p:cBhvr>
                                        <p:cTn id="14" dur="500"/>
                                        <p:tgtEl>
                                          <p:spTgt spid="12"/>
                                        </p:tgtEl>
                                      </p:cBhvr>
                                    </p:animEffect>
                                  </p:childTnLst>
                                </p:cTn>
                              </p:par>
                              <p:par>
                                <p:cTn id="15" presetID="22" presetClass="entr" presetSubtype="1"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up)">
                                      <p:cBhvr>
                                        <p:cTn id="17" dur="500"/>
                                        <p:tgtEl>
                                          <p:spTgt spid="13"/>
                                        </p:tgtEl>
                                      </p:cBhvr>
                                    </p:animEffect>
                                  </p:childTnLst>
                                </p:cTn>
                              </p:par>
                              <p:par>
                                <p:cTn id="18" presetID="1" presetClass="exit" presetSubtype="0" fill="hold" grpId="1" nodeType="withEffect">
                                  <p:stCondLst>
                                    <p:cond delay="0"/>
                                  </p:stCondLst>
                                  <p:childTnLst>
                                    <p:set>
                                      <p:cBhvr>
                                        <p:cTn id="19" dur="1" fill="hold">
                                          <p:stCondLst>
                                            <p:cond delay="0"/>
                                          </p:stCondLst>
                                        </p:cTn>
                                        <p:tgtEl>
                                          <p:spTgt spid="11"/>
                                        </p:tgtEl>
                                        <p:attrNameLst>
                                          <p:attrName>style.visibility</p:attrName>
                                        </p:attrNameLst>
                                      </p:cBhvr>
                                      <p:to>
                                        <p:strVal val="hidden"/>
                                      </p:to>
                                    </p:set>
                                  </p:childTnLst>
                                </p:cTn>
                              </p:par>
                              <p:par>
                                <p:cTn id="20" presetID="22" presetClass="entr" presetSubtype="1" fill="hold" grpId="0" nodeType="withEffect">
                                  <p:stCondLst>
                                    <p:cond delay="2000"/>
                                  </p:stCondLst>
                                  <p:childTnLst>
                                    <p:set>
                                      <p:cBhvr>
                                        <p:cTn id="21" dur="1" fill="hold">
                                          <p:stCondLst>
                                            <p:cond delay="0"/>
                                          </p:stCondLst>
                                        </p:cTn>
                                        <p:tgtEl>
                                          <p:spTgt spid="14"/>
                                        </p:tgtEl>
                                        <p:attrNameLst>
                                          <p:attrName>style.visibility</p:attrName>
                                        </p:attrNameLst>
                                      </p:cBhvr>
                                      <p:to>
                                        <p:strVal val="visible"/>
                                      </p:to>
                                    </p:set>
                                    <p:animEffect transition="in" filter="wipe(up)">
                                      <p:cBhvr>
                                        <p:cTn id="22" dur="500"/>
                                        <p:tgtEl>
                                          <p:spTgt spid="14"/>
                                        </p:tgtEl>
                                      </p:cBhvr>
                                    </p:animEffect>
                                  </p:childTnLst>
                                </p:cTn>
                              </p:par>
                              <p:par>
                                <p:cTn id="23" presetID="22" presetClass="entr" presetSubtype="1" fill="hold" grpId="0" nodeType="withEffect">
                                  <p:stCondLst>
                                    <p:cond delay="2000"/>
                                  </p:stCondLst>
                                  <p:childTnLst>
                                    <p:set>
                                      <p:cBhvr>
                                        <p:cTn id="24" dur="1" fill="hold">
                                          <p:stCondLst>
                                            <p:cond delay="0"/>
                                          </p:stCondLst>
                                        </p:cTn>
                                        <p:tgtEl>
                                          <p:spTgt spid="15"/>
                                        </p:tgtEl>
                                        <p:attrNameLst>
                                          <p:attrName>style.visibility</p:attrName>
                                        </p:attrNameLst>
                                      </p:cBhvr>
                                      <p:to>
                                        <p:strVal val="visible"/>
                                      </p:to>
                                    </p:set>
                                    <p:animEffect transition="in" filter="wipe(up)">
                                      <p:cBhvr>
                                        <p:cTn id="25" dur="500"/>
                                        <p:tgtEl>
                                          <p:spTgt spid="15"/>
                                        </p:tgtEl>
                                      </p:cBhvr>
                                    </p:animEffect>
                                  </p:childTnLst>
                                </p:cTn>
                              </p:par>
                              <p:par>
                                <p:cTn id="26" presetID="22" presetClass="entr" presetSubtype="1" fill="hold" grpId="0" nodeType="withEffect">
                                  <p:stCondLst>
                                    <p:cond delay="3000"/>
                                  </p:stCondLst>
                                  <p:childTnLst>
                                    <p:set>
                                      <p:cBhvr>
                                        <p:cTn id="27" dur="1" fill="hold">
                                          <p:stCondLst>
                                            <p:cond delay="0"/>
                                          </p:stCondLst>
                                        </p:cTn>
                                        <p:tgtEl>
                                          <p:spTgt spid="16"/>
                                        </p:tgtEl>
                                        <p:attrNameLst>
                                          <p:attrName>style.visibility</p:attrName>
                                        </p:attrNameLst>
                                      </p:cBhvr>
                                      <p:to>
                                        <p:strVal val="visible"/>
                                      </p:to>
                                    </p:set>
                                    <p:animEffect transition="in" filter="wipe(up)">
                                      <p:cBhvr>
                                        <p:cTn id="28" dur="500"/>
                                        <p:tgtEl>
                                          <p:spTgt spid="16"/>
                                        </p:tgtEl>
                                      </p:cBhvr>
                                    </p:animEffect>
                                  </p:childTnLst>
                                </p:cTn>
                              </p:par>
                              <p:par>
                                <p:cTn id="29" presetID="22" presetClass="entr" presetSubtype="1" fill="hold" grpId="0" nodeType="withEffect">
                                  <p:stCondLst>
                                    <p:cond delay="3000"/>
                                  </p:stCondLst>
                                  <p:childTnLst>
                                    <p:set>
                                      <p:cBhvr>
                                        <p:cTn id="30" dur="1" fill="hold">
                                          <p:stCondLst>
                                            <p:cond delay="0"/>
                                          </p:stCondLst>
                                        </p:cTn>
                                        <p:tgtEl>
                                          <p:spTgt spid="17"/>
                                        </p:tgtEl>
                                        <p:attrNameLst>
                                          <p:attrName>style.visibility</p:attrName>
                                        </p:attrNameLst>
                                      </p:cBhvr>
                                      <p:to>
                                        <p:strVal val="visible"/>
                                      </p:to>
                                    </p:set>
                                    <p:animEffect transition="in" filter="wipe(up)">
                                      <p:cBhvr>
                                        <p:cTn id="31" dur="500"/>
                                        <p:tgtEl>
                                          <p:spTgt spid="17"/>
                                        </p:tgtEl>
                                      </p:cBhvr>
                                    </p:animEffect>
                                  </p:childTnLst>
                                </p:cTn>
                              </p:par>
                              <p:par>
                                <p:cTn id="32" presetID="22" presetClass="entr" presetSubtype="1" fill="hold" grpId="0" nodeType="withEffect">
                                  <p:stCondLst>
                                    <p:cond delay="3500"/>
                                  </p:stCondLst>
                                  <p:childTnLst>
                                    <p:set>
                                      <p:cBhvr>
                                        <p:cTn id="33" dur="1" fill="hold">
                                          <p:stCondLst>
                                            <p:cond delay="0"/>
                                          </p:stCondLst>
                                        </p:cTn>
                                        <p:tgtEl>
                                          <p:spTgt spid="18"/>
                                        </p:tgtEl>
                                        <p:attrNameLst>
                                          <p:attrName>style.visibility</p:attrName>
                                        </p:attrNameLst>
                                      </p:cBhvr>
                                      <p:to>
                                        <p:strVal val="visible"/>
                                      </p:to>
                                    </p:set>
                                    <p:animEffect transition="in" filter="wipe(up)">
                                      <p:cBhvr>
                                        <p:cTn id="34" dur="500"/>
                                        <p:tgtEl>
                                          <p:spTgt spid="18"/>
                                        </p:tgtEl>
                                      </p:cBhvr>
                                    </p:animEffect>
                                  </p:childTnLst>
                                </p:cTn>
                              </p:par>
                              <p:par>
                                <p:cTn id="35" presetID="22" presetClass="entr" presetSubtype="1" fill="hold" grpId="0" nodeType="withEffect">
                                  <p:stCondLst>
                                    <p:cond delay="3500"/>
                                  </p:stCondLst>
                                  <p:childTnLst>
                                    <p:set>
                                      <p:cBhvr>
                                        <p:cTn id="36" dur="1" fill="hold">
                                          <p:stCondLst>
                                            <p:cond delay="0"/>
                                          </p:stCondLst>
                                        </p:cTn>
                                        <p:tgtEl>
                                          <p:spTgt spid="19"/>
                                        </p:tgtEl>
                                        <p:attrNameLst>
                                          <p:attrName>style.visibility</p:attrName>
                                        </p:attrNameLst>
                                      </p:cBhvr>
                                      <p:to>
                                        <p:strVal val="visible"/>
                                      </p:to>
                                    </p:set>
                                    <p:animEffect transition="in" filter="wipe(up)">
                                      <p:cBhvr>
                                        <p:cTn id="3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1" grpId="1" animBg="1"/>
      <p:bldP spid="12" grpId="0" animBg="1"/>
      <p:bldP spid="13" grpId="0" animBg="1"/>
      <p:bldP spid="14" grpId="0" animBg="1"/>
      <p:bldP spid="15" grpId="0" animBg="1"/>
      <p:bldP spid="16" grpId="0" animBg="1"/>
      <p:bldP spid="17" grpId="0" animBg="1"/>
      <p:bldP spid="18" grpId="0" animBg="1"/>
      <p:bldP spid="1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5 Changes</a:t>
            </a:r>
            <a:endParaRPr lang="en-US" dirty="0"/>
          </a:p>
        </p:txBody>
      </p:sp>
      <p:sp>
        <p:nvSpPr>
          <p:cNvPr id="3" name="Content Placeholder 2"/>
          <p:cNvSpPr>
            <a:spLocks noGrp="1"/>
          </p:cNvSpPr>
          <p:nvPr>
            <p:ph idx="1"/>
          </p:nvPr>
        </p:nvSpPr>
        <p:spPr/>
        <p:txBody>
          <a:bodyPr/>
          <a:lstStyle/>
          <a:p>
            <a:r>
              <a:rPr lang="en-US" b="1" dirty="0"/>
              <a:t>Changes</a:t>
            </a:r>
            <a:r>
              <a:rPr lang="en-US" dirty="0"/>
              <a:t>: Implement the </a:t>
            </a:r>
            <a:r>
              <a:rPr lang="en-US" dirty="0" err="1"/>
              <a:t>isosurfacing</a:t>
            </a:r>
            <a:r>
              <a:rPr lang="en-US" dirty="0"/>
              <a:t> algorithm using VTK’s contour filter</a:t>
            </a:r>
          </a:p>
          <a:p>
            <a:r>
              <a:rPr lang="en-US" b="1" dirty="0"/>
              <a:t>Goal</a:t>
            </a:r>
            <a:r>
              <a:rPr lang="en-US" dirty="0"/>
              <a:t>: Investigate the effects of using a different implementation, specifically an implementation using general-purpose visualization library that is designed for diverse usage (e.g., cell types, higher order elements, etc.)</a:t>
            </a:r>
          </a:p>
        </p:txBody>
      </p:sp>
      <p:sp>
        <p:nvSpPr>
          <p:cNvPr id="4" name="Slide Number Placeholder 3"/>
          <p:cNvSpPr>
            <a:spLocks noGrp="1"/>
          </p:cNvSpPr>
          <p:nvPr>
            <p:ph type="sldNum" sz="quarter" idx="12"/>
          </p:nvPr>
        </p:nvSpPr>
        <p:spPr/>
        <p:txBody>
          <a:bodyPr/>
          <a:lstStyle/>
          <a:p>
            <a:fld id="{2066355A-084C-D24E-9AD2-7E4FC41EA627}" type="slidenum">
              <a:rPr lang="en-US" smtClean="0"/>
              <a:t>41</a:t>
            </a:fld>
            <a:endParaRPr lang="en-US"/>
          </a:p>
        </p:txBody>
      </p:sp>
    </p:spTree>
    <p:extLst>
      <p:ext uri="{BB962C8B-B14F-4D97-AF65-F5344CB8AC3E}">
        <p14:creationId xmlns:p14="http://schemas.microsoft.com/office/powerpoint/2010/main" val="38455986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smtClean="0"/>
              <a:t>Algorithm Implementation Differences</a:t>
            </a:r>
            <a:endParaRPr lang="en-US" dirty="0"/>
          </a:p>
        </p:txBody>
      </p:sp>
      <p:sp>
        <p:nvSpPr>
          <p:cNvPr id="7" name="Text Placeholder 6"/>
          <p:cNvSpPr>
            <a:spLocks noGrp="1"/>
          </p:cNvSpPr>
          <p:nvPr>
            <p:ph type="body" idx="1"/>
          </p:nvPr>
        </p:nvSpPr>
        <p:spPr/>
        <p:txBody>
          <a:bodyPr/>
          <a:lstStyle/>
          <a:p>
            <a:r>
              <a:rPr lang="en-US" dirty="0" smtClean="0"/>
              <a:t>Baseline Implementation</a:t>
            </a:r>
            <a:endParaRPr lang="en-US" dirty="0"/>
          </a:p>
        </p:txBody>
      </p:sp>
      <p:sp>
        <p:nvSpPr>
          <p:cNvPr id="8" name="Content Placeholder 7"/>
          <p:cNvSpPr>
            <a:spLocks noGrp="1"/>
          </p:cNvSpPr>
          <p:nvPr>
            <p:ph sz="half" idx="2"/>
          </p:nvPr>
        </p:nvSpPr>
        <p:spPr/>
        <p:txBody>
          <a:bodyPr/>
          <a:lstStyle/>
          <a:p>
            <a:r>
              <a:rPr lang="en-US" dirty="0" smtClean="0"/>
              <a:t>Pre-compute correct answers for all cases and store in a lookup table</a:t>
            </a:r>
          </a:p>
          <a:p>
            <a:r>
              <a:rPr lang="en-US" dirty="0" smtClean="0"/>
              <a:t>For each cell in data set, identify which case it is in</a:t>
            </a:r>
          </a:p>
          <a:p>
            <a:r>
              <a:rPr lang="en-US" dirty="0" smtClean="0"/>
              <a:t>Use lookup table to generate </a:t>
            </a:r>
            <a:r>
              <a:rPr lang="en-US" dirty="0" err="1" smtClean="0"/>
              <a:t>isosurface</a:t>
            </a:r>
            <a:endParaRPr lang="en-US" dirty="0"/>
          </a:p>
        </p:txBody>
      </p:sp>
      <p:sp>
        <p:nvSpPr>
          <p:cNvPr id="9" name="Text Placeholder 8"/>
          <p:cNvSpPr>
            <a:spLocks noGrp="1"/>
          </p:cNvSpPr>
          <p:nvPr>
            <p:ph type="body" sz="quarter" idx="3"/>
          </p:nvPr>
        </p:nvSpPr>
        <p:spPr/>
        <p:txBody>
          <a:bodyPr>
            <a:normAutofit/>
          </a:bodyPr>
          <a:lstStyle/>
          <a:p>
            <a:r>
              <a:rPr lang="en-US" dirty="0" smtClean="0"/>
              <a:t>General Implementation – VTK</a:t>
            </a:r>
            <a:endParaRPr lang="en-US" dirty="0"/>
          </a:p>
        </p:txBody>
      </p:sp>
      <p:sp>
        <p:nvSpPr>
          <p:cNvPr id="10" name="Content Placeholder 9"/>
          <p:cNvSpPr>
            <a:spLocks noGrp="1"/>
          </p:cNvSpPr>
          <p:nvPr>
            <p:ph sz="quarter" idx="4"/>
          </p:nvPr>
        </p:nvSpPr>
        <p:spPr/>
        <p:txBody>
          <a:bodyPr>
            <a:normAutofit fontScale="92500" lnSpcReduction="10000"/>
          </a:bodyPr>
          <a:lstStyle/>
          <a:p>
            <a:r>
              <a:rPr lang="en-US" u="sng" dirty="0" smtClean="0"/>
              <a:t>V</a:t>
            </a:r>
            <a:r>
              <a:rPr lang="en-US" dirty="0" smtClean="0"/>
              <a:t>isualization </a:t>
            </a:r>
            <a:r>
              <a:rPr lang="en-US" u="sng" dirty="0" smtClean="0"/>
              <a:t>T</a:t>
            </a:r>
            <a:r>
              <a:rPr lang="en-US" dirty="0" smtClean="0"/>
              <a:t>ool</a:t>
            </a:r>
            <a:r>
              <a:rPr lang="en-US" u="sng" dirty="0" smtClean="0"/>
              <a:t>k</a:t>
            </a:r>
            <a:r>
              <a:rPr lang="en-US" dirty="0" smtClean="0"/>
              <a:t>it</a:t>
            </a:r>
          </a:p>
          <a:p>
            <a:r>
              <a:rPr lang="en-US" dirty="0" smtClean="0"/>
              <a:t>Open </a:t>
            </a:r>
            <a:r>
              <a:rPr lang="en-US" dirty="0"/>
              <a:t>source visualization software toolkit</a:t>
            </a:r>
          </a:p>
          <a:p>
            <a:r>
              <a:rPr lang="en-US" dirty="0"/>
              <a:t>Enables computer graphics, visualization, and image </a:t>
            </a:r>
            <a:r>
              <a:rPr lang="en-US" dirty="0" smtClean="0"/>
              <a:t>processing</a:t>
            </a:r>
          </a:p>
          <a:p>
            <a:pPr marL="0" indent="0">
              <a:buNone/>
            </a:pPr>
            <a:r>
              <a:rPr lang="en-US" dirty="0" err="1" smtClean="0"/>
              <a:t>vtkContourFilter</a:t>
            </a:r>
            <a:r>
              <a:rPr lang="en-US" dirty="0" smtClean="0"/>
              <a:t> *</a:t>
            </a:r>
            <a:r>
              <a:rPr lang="en-US" dirty="0" err="1" smtClean="0"/>
              <a:t>cf</a:t>
            </a:r>
            <a:r>
              <a:rPr lang="en-US" dirty="0" smtClean="0"/>
              <a:t>;</a:t>
            </a:r>
          </a:p>
          <a:p>
            <a:pPr marL="0" indent="0">
              <a:buNone/>
            </a:pPr>
            <a:r>
              <a:rPr lang="en-US" dirty="0" err="1"/>
              <a:t>c</a:t>
            </a:r>
            <a:r>
              <a:rPr lang="en-US" dirty="0" err="1" smtClean="0"/>
              <a:t>f</a:t>
            </a:r>
            <a:r>
              <a:rPr lang="en-US" dirty="0" smtClean="0"/>
              <a:t>-&gt;</a:t>
            </a:r>
            <a:r>
              <a:rPr lang="en-US" dirty="0" err="1" smtClean="0"/>
              <a:t>SetNumberOfContours</a:t>
            </a:r>
            <a:r>
              <a:rPr lang="en-US" dirty="0" smtClean="0"/>
              <a:t>(1);</a:t>
            </a:r>
          </a:p>
          <a:p>
            <a:pPr marL="0" indent="0">
              <a:buNone/>
            </a:pPr>
            <a:r>
              <a:rPr lang="en-US" dirty="0" err="1" smtClean="0"/>
              <a:t>cf</a:t>
            </a:r>
            <a:r>
              <a:rPr lang="en-US" dirty="0" smtClean="0"/>
              <a:t>-&gt;</a:t>
            </a:r>
            <a:r>
              <a:rPr lang="en-US" dirty="0" err="1" smtClean="0"/>
              <a:t>SetValue</a:t>
            </a:r>
            <a:r>
              <a:rPr lang="en-US" dirty="0" smtClean="0"/>
              <a:t>(170,isoval);</a:t>
            </a:r>
          </a:p>
          <a:p>
            <a:pPr marL="0" indent="0">
              <a:buNone/>
            </a:pPr>
            <a:r>
              <a:rPr lang="en-US" dirty="0" err="1"/>
              <a:t>c</a:t>
            </a:r>
            <a:r>
              <a:rPr lang="en-US" dirty="0" err="1" smtClean="0"/>
              <a:t>f</a:t>
            </a:r>
            <a:r>
              <a:rPr lang="en-US" dirty="0" smtClean="0"/>
              <a:t>-&gt;Update();</a:t>
            </a:r>
            <a:endParaRPr lang="en-US" dirty="0"/>
          </a:p>
        </p:txBody>
      </p:sp>
      <p:sp>
        <p:nvSpPr>
          <p:cNvPr id="5" name="Slide Number Placeholder 4"/>
          <p:cNvSpPr>
            <a:spLocks noGrp="1"/>
          </p:cNvSpPr>
          <p:nvPr>
            <p:ph type="sldNum" sz="quarter" idx="12"/>
          </p:nvPr>
        </p:nvSpPr>
        <p:spPr/>
        <p:txBody>
          <a:bodyPr/>
          <a:lstStyle/>
          <a:p>
            <a:fld id="{2066355A-084C-D24E-9AD2-7E4FC41EA627}" type="slidenum">
              <a:rPr lang="en-US" smtClean="0"/>
              <a:t>42</a:t>
            </a:fld>
            <a:endParaRPr lang="en-US"/>
          </a:p>
        </p:txBody>
      </p:sp>
    </p:spTree>
    <p:extLst>
      <p:ext uri="{BB962C8B-B14F-4D97-AF65-F5344CB8AC3E}">
        <p14:creationId xmlns:p14="http://schemas.microsoft.com/office/powerpoint/2010/main" val="96843295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en-US" sz="4700" dirty="0" smtClean="0"/>
              <a:t>Phase 5 Results: Vary Algorithm Implementation</a:t>
            </a:r>
            <a:endParaRPr lang="en-US" sz="4700" dirty="0"/>
          </a:p>
        </p:txBody>
      </p:sp>
      <p:sp>
        <p:nvSpPr>
          <p:cNvPr id="6" name="Content Placeholder 5"/>
          <p:cNvSpPr>
            <a:spLocks noGrp="1"/>
          </p:cNvSpPr>
          <p:nvPr>
            <p:ph sz="half" idx="1"/>
          </p:nvPr>
        </p:nvSpPr>
        <p:spPr>
          <a:xfrm>
            <a:off x="731520" y="1920240"/>
            <a:ext cx="5413248" cy="5431156"/>
          </a:xfrm>
        </p:spPr>
        <p:txBody>
          <a:bodyPr>
            <a:normAutofit fontScale="85000" lnSpcReduction="10000"/>
          </a:bodyPr>
          <a:lstStyle/>
          <a:p>
            <a:r>
              <a:rPr lang="en-US" b="1" dirty="0"/>
              <a:t>Compute-intensive</a:t>
            </a:r>
            <a:r>
              <a:rPr lang="en-US" dirty="0"/>
              <a:t>: F</a:t>
            </a:r>
            <a:r>
              <a:rPr lang="en-US" baseline="-25000" dirty="0"/>
              <a:t>rat</a:t>
            </a:r>
            <a:r>
              <a:rPr lang="en-US" dirty="0"/>
              <a:t> and </a:t>
            </a:r>
            <a:r>
              <a:rPr lang="en-US" dirty="0" err="1"/>
              <a:t>T</a:t>
            </a:r>
            <a:r>
              <a:rPr lang="en-US" baseline="-25000" dirty="0" err="1"/>
              <a:t>rat</a:t>
            </a:r>
            <a:r>
              <a:rPr lang="en-US" baseline="-25000" dirty="0"/>
              <a:t> </a:t>
            </a:r>
            <a:r>
              <a:rPr lang="en-US" dirty="0"/>
              <a:t>are highly correlated</a:t>
            </a:r>
            <a:r>
              <a:rPr lang="en-US" dirty="0">
                <a:sym typeface="Wingdings"/>
              </a:rPr>
              <a:t> </a:t>
            </a:r>
          </a:p>
          <a:p>
            <a:r>
              <a:rPr lang="en-US" dirty="0"/>
              <a:t>Number of instructions issued differs between implementations (102 billion vs. 7 billion)</a:t>
            </a:r>
          </a:p>
          <a:p>
            <a:r>
              <a:rPr lang="en-US" dirty="0"/>
              <a:t>Algorithm shifts from data- to compute-intensive and propositions become less </a:t>
            </a:r>
            <a:r>
              <a:rPr lang="en-US" dirty="0" smtClean="0"/>
              <a:t>favorable</a:t>
            </a:r>
            <a:endParaRPr lang="en-US" dirty="0"/>
          </a:p>
        </p:txBody>
      </p:sp>
      <p:sp>
        <p:nvSpPr>
          <p:cNvPr id="7" name="Content Placeholder 6"/>
          <p:cNvSpPr>
            <a:spLocks noGrp="1"/>
          </p:cNvSpPr>
          <p:nvPr>
            <p:ph sz="half" idx="2"/>
          </p:nvPr>
        </p:nvSpPr>
        <p:spPr/>
        <p:txBody>
          <a:bodyPr>
            <a:normAutofit fontScale="85000" lnSpcReduction="10000"/>
          </a:bodyPr>
          <a:lstStyle/>
          <a:p>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43</a:t>
            </a:fld>
            <a:endParaRPr lang="en-US"/>
          </a:p>
        </p:txBody>
      </p:sp>
      <p:pic>
        <p:nvPicPr>
          <p:cNvPr id="8" name="Picture 7" descr="Screen Shot 2015-10-17 at 2.09.58 PM.png"/>
          <p:cNvPicPr>
            <a:picLocks noChangeAspect="1"/>
          </p:cNvPicPr>
          <p:nvPr/>
        </p:nvPicPr>
        <p:blipFill rotWithShape="1">
          <a:blip r:embed="rId2">
            <a:extLst>
              <a:ext uri="{28A0092B-C50C-407E-A947-70E740481C1C}">
                <a14:useLocalDpi xmlns:a14="http://schemas.microsoft.com/office/drawing/2010/main" val="0"/>
              </a:ext>
            </a:extLst>
          </a:blip>
          <a:srcRect l="486" r="1"/>
          <a:stretch/>
        </p:blipFill>
        <p:spPr>
          <a:xfrm>
            <a:off x="6089242" y="1828800"/>
            <a:ext cx="8541158" cy="4495800"/>
          </a:xfrm>
          <a:prstGeom prst="rect">
            <a:avLst/>
          </a:prstGeom>
        </p:spPr>
      </p:pic>
      <p:sp>
        <p:nvSpPr>
          <p:cNvPr id="9" name="TextBox 8"/>
          <p:cNvSpPr txBox="1"/>
          <p:nvPr/>
        </p:nvSpPr>
        <p:spPr>
          <a:xfrm>
            <a:off x="6106837" y="6400800"/>
            <a:ext cx="8540496" cy="492443"/>
          </a:xfrm>
          <a:prstGeom prst="rect">
            <a:avLst/>
          </a:prstGeom>
          <a:noFill/>
        </p:spPr>
        <p:txBody>
          <a:bodyPr wrap="square" rtlCol="0">
            <a:spAutoFit/>
          </a:bodyPr>
          <a:lstStyle/>
          <a:p>
            <a:pPr algn="ctr"/>
            <a:r>
              <a:rPr lang="en-US" b="1" u="sng" dirty="0" smtClean="0">
                <a:solidFill>
                  <a:srgbClr val="FF0000"/>
                </a:solidFill>
              </a:rPr>
              <a:t>General Implementation</a:t>
            </a:r>
            <a:r>
              <a:rPr lang="en-US" dirty="0" smtClean="0"/>
              <a:t>, Enzo-10M, CPU1, </a:t>
            </a:r>
            <a:r>
              <a:rPr lang="en-US" dirty="0" err="1" smtClean="0"/>
              <a:t>OpenMP</a:t>
            </a:r>
            <a:endParaRPr lang="en-US" dirty="0"/>
          </a:p>
        </p:txBody>
      </p:sp>
      <p:sp>
        <p:nvSpPr>
          <p:cNvPr id="10" name="Rectangle 9"/>
          <p:cNvSpPr/>
          <p:nvPr/>
        </p:nvSpPr>
        <p:spPr>
          <a:xfrm>
            <a:off x="6172200" y="5791200"/>
            <a:ext cx="8305800"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2682930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6 Changes</a:t>
            </a:r>
            <a:endParaRPr lang="en-US" dirty="0"/>
          </a:p>
        </p:txBody>
      </p:sp>
      <p:sp>
        <p:nvSpPr>
          <p:cNvPr id="3" name="Content Placeholder 2"/>
          <p:cNvSpPr>
            <a:spLocks noGrp="1"/>
          </p:cNvSpPr>
          <p:nvPr>
            <p:ph idx="1"/>
          </p:nvPr>
        </p:nvSpPr>
        <p:spPr/>
        <p:txBody>
          <a:bodyPr/>
          <a:lstStyle/>
          <a:p>
            <a:r>
              <a:rPr lang="en-US" b="1" dirty="0"/>
              <a:t>Changes</a:t>
            </a:r>
            <a:r>
              <a:rPr lang="en-US" dirty="0"/>
              <a:t>: Execute our own implementation with MPI on a different processor architecture</a:t>
            </a:r>
          </a:p>
          <a:p>
            <a:pPr lvl="1"/>
            <a:r>
              <a:rPr lang="en-US" dirty="0"/>
              <a:t>Shared clock frequency between cache and compute unit</a:t>
            </a:r>
          </a:p>
          <a:p>
            <a:pPr lvl="1"/>
            <a:r>
              <a:rPr lang="en-US" dirty="0"/>
              <a:t>In previous phases, clock frequency was decoupled</a:t>
            </a:r>
          </a:p>
          <a:p>
            <a:r>
              <a:rPr lang="en-US" b="1" dirty="0"/>
              <a:t>Goal</a:t>
            </a:r>
            <a:r>
              <a:rPr lang="en-US" dirty="0"/>
              <a:t>: Investigate the effects of alternate hardware architectures</a:t>
            </a:r>
          </a:p>
        </p:txBody>
      </p:sp>
      <p:sp>
        <p:nvSpPr>
          <p:cNvPr id="4" name="Slide Number Placeholder 3"/>
          <p:cNvSpPr>
            <a:spLocks noGrp="1"/>
          </p:cNvSpPr>
          <p:nvPr>
            <p:ph type="sldNum" sz="quarter" idx="12"/>
          </p:nvPr>
        </p:nvSpPr>
        <p:spPr/>
        <p:txBody>
          <a:bodyPr/>
          <a:lstStyle/>
          <a:p>
            <a:fld id="{2066355A-084C-D24E-9AD2-7E4FC41EA627}" type="slidenum">
              <a:rPr lang="en-US" smtClean="0"/>
              <a:t>44</a:t>
            </a:fld>
            <a:endParaRPr lang="en-US"/>
          </a:p>
        </p:txBody>
      </p:sp>
    </p:spTree>
    <p:extLst>
      <p:ext uri="{BB962C8B-B14F-4D97-AF65-F5344CB8AC3E}">
        <p14:creationId xmlns:p14="http://schemas.microsoft.com/office/powerpoint/2010/main" val="105380898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Decoupled Clock Frequency</a:t>
            </a:r>
            <a:endParaRPr lang="en-US" dirty="0"/>
          </a:p>
        </p:txBody>
      </p:sp>
      <p:sp>
        <p:nvSpPr>
          <p:cNvPr id="7" name="Content Placeholder 6"/>
          <p:cNvSpPr>
            <a:spLocks noGrp="1"/>
          </p:cNvSpPr>
          <p:nvPr>
            <p:ph sz="half" idx="1"/>
          </p:nvPr>
        </p:nvSpPr>
        <p:spPr>
          <a:xfrm>
            <a:off x="731519" y="1920240"/>
            <a:ext cx="6464808" cy="5431156"/>
          </a:xfrm>
        </p:spPr>
        <p:txBody>
          <a:bodyPr>
            <a:normAutofit fontScale="92500" lnSpcReduction="10000"/>
          </a:bodyPr>
          <a:lstStyle/>
          <a:p>
            <a:r>
              <a:rPr lang="en-US" b="1" dirty="0" smtClean="0"/>
              <a:t>Core</a:t>
            </a:r>
            <a:r>
              <a:rPr lang="en-US" dirty="0" smtClean="0"/>
              <a:t>: Components </a:t>
            </a:r>
            <a:r>
              <a:rPr lang="en-US" dirty="0"/>
              <a:t>of </a:t>
            </a:r>
            <a:r>
              <a:rPr lang="en-US" dirty="0" smtClean="0"/>
              <a:t>CPU involved </a:t>
            </a:r>
            <a:r>
              <a:rPr lang="en-US" dirty="0"/>
              <a:t>in executing </a:t>
            </a:r>
            <a:r>
              <a:rPr lang="en-US" dirty="0" smtClean="0"/>
              <a:t>instructions</a:t>
            </a:r>
          </a:p>
          <a:p>
            <a:r>
              <a:rPr lang="en-US" b="1" dirty="0" err="1" smtClean="0"/>
              <a:t>Uncore</a:t>
            </a:r>
            <a:r>
              <a:rPr lang="en-US" dirty="0" smtClean="0"/>
              <a:t>: Components closely connected to the core to reduce access latency</a:t>
            </a:r>
          </a:p>
          <a:p>
            <a:r>
              <a:rPr lang="en-US" dirty="0" smtClean="0"/>
              <a:t>Intel architectures &amp; clock frequency</a:t>
            </a:r>
          </a:p>
          <a:p>
            <a:pPr lvl="1"/>
            <a:r>
              <a:rPr lang="en-US" dirty="0" smtClean="0"/>
              <a:t>Ivy Bridge: shared</a:t>
            </a:r>
          </a:p>
          <a:p>
            <a:pPr lvl="1"/>
            <a:r>
              <a:rPr lang="en-US" dirty="0" err="1" smtClean="0"/>
              <a:t>Haswell</a:t>
            </a:r>
            <a:r>
              <a:rPr lang="en-US" dirty="0" smtClean="0"/>
              <a:t>: separate</a:t>
            </a:r>
            <a:endParaRPr lang="en-US" dirty="0"/>
          </a:p>
        </p:txBody>
      </p:sp>
      <p:sp>
        <p:nvSpPr>
          <p:cNvPr id="8" name="Content Placeholder 7"/>
          <p:cNvSpPr>
            <a:spLocks noGrp="1"/>
          </p:cNvSpPr>
          <p:nvPr>
            <p:ph sz="half" idx="2"/>
          </p:nvPr>
        </p:nvSpPr>
        <p:spPr/>
        <p:txBody>
          <a:bodyPr>
            <a:normAutofit fontScale="92500" lnSpcReduction="10000"/>
          </a:bodyPr>
          <a:lstStyle/>
          <a:p>
            <a:endParaRPr lang="en-US" dirty="0"/>
          </a:p>
        </p:txBody>
      </p:sp>
      <p:sp>
        <p:nvSpPr>
          <p:cNvPr id="4" name="Slide Number Placeholder 3"/>
          <p:cNvSpPr>
            <a:spLocks noGrp="1"/>
          </p:cNvSpPr>
          <p:nvPr>
            <p:ph type="sldNum" sz="quarter" idx="12"/>
          </p:nvPr>
        </p:nvSpPr>
        <p:spPr/>
        <p:txBody>
          <a:bodyPr/>
          <a:lstStyle/>
          <a:p>
            <a:fld id="{2066355A-084C-D24E-9AD2-7E4FC41EA627}" type="slidenum">
              <a:rPr lang="en-US" smtClean="0"/>
              <a:t>45</a:t>
            </a:fld>
            <a:endParaRPr lang="en-US"/>
          </a:p>
        </p:txBody>
      </p:sp>
      <p:pic>
        <p:nvPicPr>
          <p:cNvPr id="6" name="Picture 5"/>
          <p:cNvPicPr>
            <a:picLocks noChangeAspect="1"/>
          </p:cNvPicPr>
          <p:nvPr/>
        </p:nvPicPr>
        <p:blipFill rotWithShape="1">
          <a:blip r:embed="rId3"/>
          <a:srcRect l="2577" r="15223" b="34100"/>
          <a:stretch/>
        </p:blipFill>
        <p:spPr>
          <a:xfrm>
            <a:off x="7684168" y="1920240"/>
            <a:ext cx="6930190" cy="3899527"/>
          </a:xfrm>
          <a:prstGeom prst="rect">
            <a:avLst/>
          </a:prstGeom>
        </p:spPr>
      </p:pic>
      <p:sp>
        <p:nvSpPr>
          <p:cNvPr id="2" name="TextBox 1"/>
          <p:cNvSpPr txBox="1"/>
          <p:nvPr/>
        </p:nvSpPr>
        <p:spPr>
          <a:xfrm rot="16200000" flipH="1">
            <a:off x="6072022" y="2935828"/>
            <a:ext cx="2569777" cy="538609"/>
          </a:xfrm>
          <a:prstGeom prst="rect">
            <a:avLst/>
          </a:prstGeom>
          <a:noFill/>
        </p:spPr>
        <p:txBody>
          <a:bodyPr wrap="square" rtlCol="0">
            <a:spAutoFit/>
          </a:bodyPr>
          <a:lstStyle/>
          <a:p>
            <a:pPr algn="ctr"/>
            <a:r>
              <a:rPr lang="en-US" sz="2900" dirty="0" smtClean="0"/>
              <a:t>Core</a:t>
            </a:r>
            <a:endParaRPr lang="en-US" sz="2900" dirty="0"/>
          </a:p>
        </p:txBody>
      </p:sp>
      <p:sp>
        <p:nvSpPr>
          <p:cNvPr id="9" name="TextBox 8"/>
          <p:cNvSpPr txBox="1"/>
          <p:nvPr/>
        </p:nvSpPr>
        <p:spPr>
          <a:xfrm rot="16200000" flipH="1">
            <a:off x="6692036" y="4885591"/>
            <a:ext cx="1329748" cy="538609"/>
          </a:xfrm>
          <a:prstGeom prst="rect">
            <a:avLst/>
          </a:prstGeom>
          <a:noFill/>
        </p:spPr>
        <p:txBody>
          <a:bodyPr wrap="square" rtlCol="0">
            <a:spAutoFit/>
          </a:bodyPr>
          <a:lstStyle/>
          <a:p>
            <a:pPr algn="ctr"/>
            <a:r>
              <a:rPr lang="en-US" sz="2900" dirty="0" err="1" smtClean="0"/>
              <a:t>Uncore</a:t>
            </a:r>
            <a:endParaRPr lang="en-US" sz="2900" dirty="0"/>
          </a:p>
        </p:txBody>
      </p:sp>
    </p:spTree>
    <p:extLst>
      <p:ext uri="{BB962C8B-B14F-4D97-AF65-F5344CB8AC3E}">
        <p14:creationId xmlns:p14="http://schemas.microsoft.com/office/powerpoint/2010/main" val="211420949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sz="5100" dirty="0" smtClean="0"/>
              <a:t>Phase 6 Results: Vary Hardware Architecture</a:t>
            </a:r>
            <a:endParaRPr lang="en-US" sz="5100" dirty="0"/>
          </a:p>
        </p:txBody>
      </p:sp>
      <p:sp>
        <p:nvSpPr>
          <p:cNvPr id="9" name="Content Placeholder 8"/>
          <p:cNvSpPr>
            <a:spLocks noGrp="1"/>
          </p:cNvSpPr>
          <p:nvPr>
            <p:ph sz="half" idx="1"/>
          </p:nvPr>
        </p:nvSpPr>
        <p:spPr>
          <a:xfrm>
            <a:off x="731520" y="1920240"/>
            <a:ext cx="5440680" cy="5431156"/>
          </a:xfrm>
        </p:spPr>
        <p:txBody>
          <a:bodyPr/>
          <a:lstStyle/>
          <a:p>
            <a:r>
              <a:rPr lang="en-US" dirty="0"/>
              <a:t>Single clock frequency affects compute units AND shared L3 cache rates on Intel Ivy Bridge </a:t>
            </a:r>
          </a:p>
          <a:p>
            <a:r>
              <a:rPr lang="en-US" dirty="0"/>
              <a:t>Propositions now </a:t>
            </a:r>
            <a:r>
              <a:rPr lang="en-US" dirty="0" smtClean="0"/>
              <a:t>unfavorable</a:t>
            </a:r>
            <a:endParaRPr lang="en-US" dirty="0"/>
          </a:p>
        </p:txBody>
      </p:sp>
      <p:sp>
        <p:nvSpPr>
          <p:cNvPr id="10" name="Content Placeholder 9"/>
          <p:cNvSpPr>
            <a:spLocks noGrp="1"/>
          </p:cNvSpPr>
          <p:nvPr>
            <p:ph sz="half" idx="2"/>
          </p:nvPr>
        </p:nvSpPr>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46</a:t>
            </a:fld>
            <a:endParaRPr lang="en-US"/>
          </a:p>
        </p:txBody>
      </p:sp>
      <p:pic>
        <p:nvPicPr>
          <p:cNvPr id="11" name="Picture 10" descr="Screen Shot 2015-10-17 at 2.24.3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9800" y="1862668"/>
            <a:ext cx="8610599" cy="3581720"/>
          </a:xfrm>
          <a:prstGeom prst="rect">
            <a:avLst/>
          </a:prstGeom>
        </p:spPr>
      </p:pic>
      <p:sp>
        <p:nvSpPr>
          <p:cNvPr id="12" name="TextBox 11"/>
          <p:cNvSpPr txBox="1"/>
          <p:nvPr/>
        </p:nvSpPr>
        <p:spPr>
          <a:xfrm>
            <a:off x="5907024" y="5562600"/>
            <a:ext cx="8723376" cy="492443"/>
          </a:xfrm>
          <a:prstGeom prst="rect">
            <a:avLst/>
          </a:prstGeom>
          <a:noFill/>
        </p:spPr>
        <p:txBody>
          <a:bodyPr wrap="square" rtlCol="0">
            <a:spAutoFit/>
          </a:bodyPr>
          <a:lstStyle/>
          <a:p>
            <a:pPr algn="ctr"/>
            <a:r>
              <a:rPr lang="en-US" dirty="0" smtClean="0"/>
              <a:t>Baseline Implementation, Enzo-10M, </a:t>
            </a:r>
            <a:r>
              <a:rPr lang="en-US" b="1" u="sng" dirty="0" smtClean="0">
                <a:solidFill>
                  <a:srgbClr val="FF0000"/>
                </a:solidFill>
              </a:rPr>
              <a:t>CPU2</a:t>
            </a:r>
            <a:r>
              <a:rPr lang="en-US" dirty="0" smtClean="0"/>
              <a:t>, MPI</a:t>
            </a:r>
            <a:endParaRPr lang="en-US" dirty="0"/>
          </a:p>
        </p:txBody>
      </p:sp>
      <p:sp>
        <p:nvSpPr>
          <p:cNvPr id="13" name="Rectangle 12"/>
          <p:cNvSpPr/>
          <p:nvPr/>
        </p:nvSpPr>
        <p:spPr>
          <a:xfrm>
            <a:off x="6096000" y="4876800"/>
            <a:ext cx="8458200" cy="457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68698731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Outline	</a:t>
            </a:r>
            <a:endParaRPr lang="en-US" dirty="0"/>
          </a:p>
        </p:txBody>
      </p:sp>
      <p:sp>
        <p:nvSpPr>
          <p:cNvPr id="3" name="Content Placeholder 2"/>
          <p:cNvSpPr>
            <a:spLocks noGrp="1"/>
          </p:cNvSpPr>
          <p:nvPr>
            <p:ph idx="1"/>
          </p:nvPr>
        </p:nvSpPr>
        <p:spPr/>
        <p:txBody>
          <a:bodyPr>
            <a:normAutofit/>
          </a:bodyPr>
          <a:lstStyle/>
          <a:p>
            <a:r>
              <a:rPr lang="en-US" dirty="0"/>
              <a:t>Motivation &amp; Background</a:t>
            </a:r>
            <a:endParaRPr lang="en-US" dirty="0" smtClean="0"/>
          </a:p>
          <a:p>
            <a:r>
              <a:rPr lang="en-US" dirty="0" smtClean="0">
                <a:solidFill>
                  <a:srgbClr val="000000"/>
                </a:solidFill>
              </a:rPr>
              <a:t>Strategy &amp; Research Questions</a:t>
            </a:r>
          </a:p>
          <a:p>
            <a:r>
              <a:rPr lang="en-US" dirty="0" smtClean="0"/>
              <a:t>Experimental Overview</a:t>
            </a:r>
          </a:p>
          <a:p>
            <a:r>
              <a:rPr lang="en-US" dirty="0" smtClean="0"/>
              <a:t>Results</a:t>
            </a:r>
          </a:p>
          <a:p>
            <a:r>
              <a:rPr lang="en-US" dirty="0" smtClean="0">
                <a:solidFill>
                  <a:srgbClr val="FF0000"/>
                </a:solidFill>
              </a:rPr>
              <a:t>Takeaways</a:t>
            </a:r>
            <a:endParaRPr lang="en-US" dirty="0">
              <a:solidFill>
                <a:srgbClr val="FF0000"/>
              </a:solidFill>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47</a:t>
            </a:fld>
            <a:endParaRPr lang="en-US" dirty="0">
              <a:solidFill>
                <a:srgbClr val="FEC309"/>
              </a:solidFill>
            </a:endParaRPr>
          </a:p>
        </p:txBody>
      </p:sp>
    </p:spTree>
    <p:extLst>
      <p:ext uri="{BB962C8B-B14F-4D97-AF65-F5344CB8AC3E}">
        <p14:creationId xmlns:p14="http://schemas.microsoft.com/office/powerpoint/2010/main" val="200233381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Study Takeaways</a:t>
            </a:r>
            <a:endParaRPr lang="en-US" dirty="0"/>
          </a:p>
        </p:txBody>
      </p:sp>
      <p:sp>
        <p:nvSpPr>
          <p:cNvPr id="3" name="Content Placeholder 2"/>
          <p:cNvSpPr>
            <a:spLocks noGrp="1"/>
          </p:cNvSpPr>
          <p:nvPr>
            <p:ph idx="1"/>
          </p:nvPr>
        </p:nvSpPr>
        <p:spPr/>
        <p:txBody>
          <a:bodyPr>
            <a:normAutofit fontScale="77500" lnSpcReduction="20000"/>
          </a:bodyPr>
          <a:lstStyle/>
          <a:p>
            <a:r>
              <a:rPr lang="en-US" sz="5000" dirty="0" err="1"/>
              <a:t>Isosurfacing</a:t>
            </a:r>
            <a:r>
              <a:rPr lang="en-US" sz="5000" dirty="0"/>
              <a:t> is sufficiently data-intensive to gain </a:t>
            </a:r>
            <a:r>
              <a:rPr lang="en-US" sz="5000" dirty="0" smtClean="0"/>
              <a:t>energy/power </a:t>
            </a:r>
            <a:r>
              <a:rPr lang="en-US" sz="5000" dirty="0"/>
              <a:t>savings by reducing the clock frequency</a:t>
            </a:r>
          </a:p>
          <a:p>
            <a:r>
              <a:rPr lang="en-US" sz="5000" dirty="0"/>
              <a:t>Tradeoffs between runtime and energy/power become more favorable when:</a:t>
            </a:r>
          </a:p>
          <a:p>
            <a:pPr lvl="1"/>
            <a:r>
              <a:rPr lang="en-US" sz="4900" dirty="0"/>
              <a:t>Increasing data set complexity (e.g., size, irregular access patterns)</a:t>
            </a:r>
          </a:p>
          <a:p>
            <a:pPr lvl="1"/>
            <a:r>
              <a:rPr lang="en-US" sz="4900" dirty="0"/>
              <a:t>Heavily stressing memory subsystem (e.g., concurrency)</a:t>
            </a:r>
          </a:p>
          <a:p>
            <a:pPr marL="489833" lvl="1" indent="-489833">
              <a:buFont typeface="Arial" pitchFamily="34" charset="0"/>
              <a:buChar char="•"/>
            </a:pPr>
            <a:r>
              <a:rPr lang="en-US" sz="5000" dirty="0"/>
              <a:t>General-purpose visualization software shifts instruction counts, resulting in less favorable tradeoffs between runtime and </a:t>
            </a:r>
            <a:r>
              <a:rPr lang="en-US" sz="5000" dirty="0" smtClean="0"/>
              <a:t>energy/power </a:t>
            </a:r>
            <a:r>
              <a:rPr lang="en-US" sz="5000" dirty="0"/>
              <a:t>savings </a:t>
            </a:r>
            <a:endParaRPr lang="en-US" sz="5000" b="1" dirty="0" smtClean="0"/>
          </a:p>
        </p:txBody>
      </p:sp>
      <p:sp>
        <p:nvSpPr>
          <p:cNvPr id="4" name="Slide Number Placeholder 3"/>
          <p:cNvSpPr>
            <a:spLocks noGrp="1"/>
          </p:cNvSpPr>
          <p:nvPr>
            <p:ph type="sldNum" sz="quarter" idx="12"/>
          </p:nvPr>
        </p:nvSpPr>
        <p:spPr/>
        <p:txBody>
          <a:bodyPr/>
          <a:lstStyle/>
          <a:p>
            <a:fld id="{2066355A-084C-D24E-9AD2-7E4FC41EA627}" type="slidenum">
              <a:rPr lang="en-US" smtClean="0"/>
              <a:t>48</a:t>
            </a:fld>
            <a:endParaRPr lang="en-US"/>
          </a:p>
        </p:txBody>
      </p:sp>
    </p:spTree>
    <p:extLst>
      <p:ext uri="{BB962C8B-B14F-4D97-AF65-F5344CB8AC3E}">
        <p14:creationId xmlns:p14="http://schemas.microsoft.com/office/powerpoint/2010/main" val="4000929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Large Supercomputers</a:t>
            </a:r>
            <a:endParaRPr lang="en-US" dirty="0"/>
          </a:p>
        </p:txBody>
      </p:sp>
      <p:sp>
        <p:nvSpPr>
          <p:cNvPr id="3" name="Content Placeholder 2"/>
          <p:cNvSpPr>
            <a:spLocks noGrp="1"/>
          </p:cNvSpPr>
          <p:nvPr>
            <p:ph idx="1"/>
          </p:nvPr>
        </p:nvSpPr>
        <p:spPr/>
        <p:txBody>
          <a:bodyPr>
            <a:normAutofit/>
          </a:bodyPr>
          <a:lstStyle/>
          <a:p>
            <a:r>
              <a:rPr lang="en-US" dirty="0" smtClean="0">
                <a:ea typeface="Cambria" charset="0"/>
                <a:cs typeface="Cambria" charset="0"/>
              </a:rPr>
              <a:t>Performance measured in FLOPs = floating point operations per second</a:t>
            </a:r>
          </a:p>
          <a:p>
            <a:pPr lvl="1"/>
            <a:r>
              <a:rPr lang="en-US" dirty="0" smtClean="0">
                <a:ea typeface="Cambria" charset="0"/>
                <a:cs typeface="Cambria" charset="0"/>
              </a:rPr>
              <a:t>1 </a:t>
            </a:r>
            <a:r>
              <a:rPr lang="en-US" dirty="0" err="1" smtClean="0">
                <a:ea typeface="Cambria" charset="0"/>
                <a:cs typeface="Cambria" charset="0"/>
              </a:rPr>
              <a:t>GigaFLOP</a:t>
            </a:r>
            <a:r>
              <a:rPr lang="en-US" dirty="0" smtClean="0">
                <a:ea typeface="Cambria" charset="0"/>
                <a:cs typeface="Cambria" charset="0"/>
              </a:rPr>
              <a:t> = 1 billion FLOPs</a:t>
            </a:r>
          </a:p>
          <a:p>
            <a:pPr lvl="1"/>
            <a:r>
              <a:rPr lang="en-US" dirty="0" smtClean="0">
                <a:ea typeface="Cambria" charset="0"/>
                <a:cs typeface="Cambria" charset="0"/>
              </a:rPr>
              <a:t>1 </a:t>
            </a:r>
            <a:r>
              <a:rPr lang="en-US" dirty="0" err="1" smtClean="0">
                <a:ea typeface="Cambria" charset="0"/>
                <a:cs typeface="Cambria" charset="0"/>
              </a:rPr>
              <a:t>TeraFLOP</a:t>
            </a:r>
            <a:r>
              <a:rPr lang="en-US" dirty="0" smtClean="0">
                <a:ea typeface="Cambria" charset="0"/>
                <a:cs typeface="Cambria" charset="0"/>
              </a:rPr>
              <a:t> = 1,000 </a:t>
            </a:r>
            <a:r>
              <a:rPr lang="en-US" dirty="0" err="1" smtClean="0">
                <a:ea typeface="Cambria" charset="0"/>
                <a:cs typeface="Cambria" charset="0"/>
              </a:rPr>
              <a:t>GigaFLOPs</a:t>
            </a:r>
            <a:endParaRPr lang="en-US" dirty="0" smtClean="0">
              <a:ea typeface="Cambria" charset="0"/>
              <a:cs typeface="Cambria" charset="0"/>
            </a:endParaRPr>
          </a:p>
          <a:p>
            <a:pPr lvl="1"/>
            <a:r>
              <a:rPr lang="en-US" dirty="0" smtClean="0">
                <a:ea typeface="Cambria" charset="0"/>
                <a:cs typeface="Cambria" charset="0"/>
              </a:rPr>
              <a:t>1 </a:t>
            </a:r>
            <a:r>
              <a:rPr lang="en-US" dirty="0" err="1" smtClean="0">
                <a:ea typeface="Cambria" charset="0"/>
                <a:cs typeface="Cambria" charset="0"/>
              </a:rPr>
              <a:t>PetaFLOP</a:t>
            </a:r>
            <a:r>
              <a:rPr lang="en-US" dirty="0" smtClean="0">
                <a:ea typeface="Cambria" charset="0"/>
                <a:cs typeface="Cambria" charset="0"/>
              </a:rPr>
              <a:t> = 1 million </a:t>
            </a:r>
            <a:r>
              <a:rPr lang="en-US" dirty="0" err="1" smtClean="0">
                <a:ea typeface="Cambria" charset="0"/>
                <a:cs typeface="Cambria" charset="0"/>
              </a:rPr>
              <a:t>GigaFLOPs</a:t>
            </a:r>
            <a:r>
              <a:rPr lang="en-US" dirty="0" smtClean="0">
                <a:ea typeface="Cambria" charset="0"/>
                <a:cs typeface="Cambria" charset="0"/>
              </a:rPr>
              <a:t> </a:t>
            </a:r>
            <a:r>
              <a:rPr lang="en-US" dirty="0" smtClean="0">
                <a:ea typeface="Cambria" charset="0"/>
                <a:cs typeface="Cambria" charset="0"/>
                <a:sym typeface="Wingdings" panose="05000000000000000000" pitchFamily="2" charset="2"/>
              </a:rPr>
              <a:t> today</a:t>
            </a:r>
            <a:endParaRPr lang="en-US" dirty="0" smtClean="0">
              <a:ea typeface="Cambria" charset="0"/>
              <a:cs typeface="Cambria" charset="0"/>
            </a:endParaRPr>
          </a:p>
          <a:p>
            <a:pPr lvl="1"/>
            <a:r>
              <a:rPr lang="en-US" dirty="0" smtClean="0">
                <a:ea typeface="Cambria" charset="0"/>
                <a:cs typeface="Cambria" charset="0"/>
              </a:rPr>
              <a:t>1 </a:t>
            </a:r>
            <a:r>
              <a:rPr lang="en-US" dirty="0" err="1" smtClean="0">
                <a:ea typeface="Cambria" charset="0"/>
                <a:cs typeface="Cambria" charset="0"/>
              </a:rPr>
              <a:t>ExaFLOP</a:t>
            </a:r>
            <a:r>
              <a:rPr lang="en-US" dirty="0" smtClean="0">
                <a:ea typeface="Cambria" charset="0"/>
                <a:cs typeface="Cambria" charset="0"/>
              </a:rPr>
              <a:t> = 1 billion </a:t>
            </a:r>
            <a:r>
              <a:rPr lang="en-US" dirty="0" err="1" smtClean="0">
                <a:ea typeface="Cambria" charset="0"/>
                <a:cs typeface="Cambria" charset="0"/>
              </a:rPr>
              <a:t>GigaFLOPs</a:t>
            </a:r>
            <a:r>
              <a:rPr lang="en-US" dirty="0" smtClean="0">
                <a:ea typeface="Cambria" charset="0"/>
                <a:cs typeface="Cambria" charset="0"/>
              </a:rPr>
              <a:t> </a:t>
            </a:r>
            <a:r>
              <a:rPr lang="en-US" dirty="0" smtClean="0">
                <a:ea typeface="Cambria" charset="0"/>
                <a:cs typeface="Cambria" charset="0"/>
                <a:sym typeface="Wingdings" panose="05000000000000000000" pitchFamily="2" charset="2"/>
              </a:rPr>
              <a:t> expected 2020</a:t>
            </a:r>
            <a:endParaRPr lang="en-US" dirty="0" smtClean="0">
              <a:ea typeface="Cambria" charset="0"/>
              <a:cs typeface="Cambria" charset="0"/>
            </a:endParaRPr>
          </a:p>
          <a:p>
            <a:pPr marL="0" indent="0">
              <a:buNone/>
            </a:pPr>
            <a:endParaRPr lang="en-US" dirty="0" smtClean="0">
              <a:ea typeface="Cambria" charset="0"/>
              <a:cs typeface="Cambria" charset="0"/>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4</a:t>
            </a:fld>
            <a:endParaRPr lang="en-US" dirty="0">
              <a:solidFill>
                <a:srgbClr val="FEC309"/>
              </a:solidFill>
            </a:endParaRPr>
          </a:p>
        </p:txBody>
      </p:sp>
      <p:sp>
        <p:nvSpPr>
          <p:cNvPr id="7" name="TextBox 6"/>
          <p:cNvSpPr txBox="1"/>
          <p:nvPr/>
        </p:nvSpPr>
        <p:spPr>
          <a:xfrm>
            <a:off x="16933" y="7745624"/>
            <a:ext cx="4648200" cy="400110"/>
          </a:xfrm>
          <a:prstGeom prst="rect">
            <a:avLst/>
          </a:prstGeom>
          <a:noFill/>
        </p:spPr>
        <p:txBody>
          <a:bodyPr wrap="square" rtlCol="0">
            <a:spAutoFit/>
          </a:bodyPr>
          <a:lstStyle/>
          <a:p>
            <a:r>
              <a:rPr lang="en-US" sz="2000" dirty="0" smtClean="0">
                <a:solidFill>
                  <a:schemeClr val="bg1"/>
                </a:solidFill>
              </a:rPr>
              <a:t>c/o H Childs</a:t>
            </a:r>
            <a:endParaRPr lang="en-US" sz="2000" dirty="0">
              <a:solidFill>
                <a:schemeClr val="bg1"/>
              </a:solidFill>
            </a:endParaRPr>
          </a:p>
        </p:txBody>
      </p:sp>
    </p:spTree>
    <p:extLst>
      <p:ext uri="{BB962C8B-B14F-4D97-AF65-F5344CB8AC3E}">
        <p14:creationId xmlns:p14="http://schemas.microsoft.com/office/powerpoint/2010/main" val="17849084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lstStyle/>
          <a:p>
            <a:pPr marL="411480" lvl="1" indent="-411480">
              <a:buFont typeface="Arial"/>
              <a:buChar char="•"/>
            </a:pPr>
            <a:r>
              <a:rPr lang="en-US" sz="5000" dirty="0"/>
              <a:t>A</a:t>
            </a:r>
            <a:r>
              <a:rPr lang="en-US" sz="5000" dirty="0" smtClean="0"/>
              <a:t>pplying </a:t>
            </a:r>
            <a:r>
              <a:rPr lang="en-US" sz="5000" dirty="0"/>
              <a:t>factors to more visualization </a:t>
            </a:r>
            <a:r>
              <a:rPr lang="en-US" sz="5000" dirty="0" smtClean="0"/>
              <a:t>algorithms</a:t>
            </a:r>
          </a:p>
          <a:p>
            <a:pPr marL="891540" lvl="2" indent="-411480"/>
            <a:r>
              <a:rPr lang="en-US" sz="4400" dirty="0" smtClean="0"/>
              <a:t>i.e</a:t>
            </a:r>
            <a:r>
              <a:rPr lang="en-US" sz="4400" dirty="0"/>
              <a:t>., particle advection, volume </a:t>
            </a:r>
            <a:r>
              <a:rPr lang="en-US" sz="4400" dirty="0" smtClean="0"/>
              <a:t>rendering</a:t>
            </a:r>
          </a:p>
          <a:p>
            <a:pPr marL="411480" lvl="1" indent="-411480">
              <a:buFont typeface="Arial"/>
              <a:buChar char="•"/>
            </a:pPr>
            <a:r>
              <a:rPr lang="en-US" sz="5000" dirty="0" smtClean="0"/>
              <a:t>Investigate impacts of different architectures</a:t>
            </a:r>
          </a:p>
          <a:p>
            <a:pPr marL="891540" lvl="2" indent="-411480"/>
            <a:r>
              <a:rPr lang="en-US" sz="4400" dirty="0" smtClean="0"/>
              <a:t>i.e., many-core, GPUs</a:t>
            </a:r>
          </a:p>
          <a:p>
            <a:pPr marL="0" indent="0">
              <a:buNone/>
            </a:pPr>
            <a:endParaRPr lang="en-US" dirty="0"/>
          </a:p>
        </p:txBody>
      </p:sp>
      <p:sp>
        <p:nvSpPr>
          <p:cNvPr id="4" name="Slide Number Placeholder 3"/>
          <p:cNvSpPr>
            <a:spLocks noGrp="1"/>
          </p:cNvSpPr>
          <p:nvPr>
            <p:ph type="sldNum" sz="quarter" idx="12"/>
          </p:nvPr>
        </p:nvSpPr>
        <p:spPr/>
        <p:txBody>
          <a:bodyPr/>
          <a:lstStyle/>
          <a:p>
            <a:fld id="{2066355A-084C-D24E-9AD2-7E4FC41EA627}" type="slidenum">
              <a:rPr lang="en-US" smtClean="0"/>
              <a:t>49</a:t>
            </a:fld>
            <a:endParaRPr lang="en-US"/>
          </a:p>
        </p:txBody>
      </p:sp>
    </p:spTree>
    <p:extLst>
      <p:ext uri="{BB962C8B-B14F-4D97-AF65-F5344CB8AC3E}">
        <p14:creationId xmlns:p14="http://schemas.microsoft.com/office/powerpoint/2010/main" val="115189784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7780" y="2171700"/>
            <a:ext cx="12435840" cy="2110078"/>
          </a:xfrm>
        </p:spPr>
        <p:txBody>
          <a:bodyPr>
            <a:noAutofit/>
          </a:bodyPr>
          <a:lstStyle/>
          <a:p>
            <a:pPr algn="ctr"/>
            <a:r>
              <a:rPr lang="en-US" sz="5700" dirty="0"/>
              <a:t>Exploring Tradeoffs Between Power and Performance for a Scientific Visualization Algorithm</a:t>
            </a:r>
          </a:p>
        </p:txBody>
      </p:sp>
      <p:sp>
        <p:nvSpPr>
          <p:cNvPr id="3" name="Subtitle 2"/>
          <p:cNvSpPr>
            <a:spLocks noGrp="1"/>
          </p:cNvSpPr>
          <p:nvPr>
            <p:ph type="subTitle" idx="1"/>
          </p:nvPr>
        </p:nvSpPr>
        <p:spPr>
          <a:xfrm>
            <a:off x="3474721" y="6624166"/>
            <a:ext cx="7516009" cy="894678"/>
          </a:xfrm>
        </p:spPr>
        <p:txBody>
          <a:bodyPr>
            <a:normAutofit/>
          </a:bodyPr>
          <a:lstStyle/>
          <a:p>
            <a:r>
              <a:rPr lang="en-US" sz="4800" dirty="0">
                <a:ea typeface="Cambria" charset="0"/>
                <a:cs typeface="Cambria" charset="0"/>
              </a:rPr>
              <a:t>Thanks!</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3344" y="4389120"/>
            <a:ext cx="2052731" cy="2235046"/>
          </a:xfrm>
          <a:prstGeom prst="rect">
            <a:avLst/>
          </a:prstGeom>
        </p:spPr>
      </p:pic>
      <p:sp>
        <p:nvSpPr>
          <p:cNvPr id="9" name="TextBox 8"/>
          <p:cNvSpPr txBox="1"/>
          <p:nvPr/>
        </p:nvSpPr>
        <p:spPr>
          <a:xfrm>
            <a:off x="6607903" y="4663441"/>
            <a:ext cx="5160027" cy="1516569"/>
          </a:xfrm>
          <a:prstGeom prst="rect">
            <a:avLst/>
          </a:prstGeom>
          <a:noFill/>
        </p:spPr>
        <p:txBody>
          <a:bodyPr wrap="square" rtlCol="0">
            <a:spAutoFit/>
          </a:bodyPr>
          <a:lstStyle/>
          <a:p>
            <a:pPr algn="ctr"/>
            <a:r>
              <a:rPr lang="en-US" sz="3085" dirty="0">
                <a:ea typeface="Cambria" charset="0"/>
                <a:cs typeface="Cambria" charset="0"/>
              </a:rPr>
              <a:t>Stephanie Labasan</a:t>
            </a:r>
          </a:p>
          <a:p>
            <a:pPr algn="ctr"/>
            <a:r>
              <a:rPr lang="en-US" sz="3085" dirty="0">
                <a:ea typeface="Cambria" charset="0"/>
                <a:cs typeface="Cambria" charset="0"/>
              </a:rPr>
              <a:t>slabasan@cs.uoregon.edu</a:t>
            </a:r>
          </a:p>
          <a:p>
            <a:pPr algn="ctr"/>
            <a:r>
              <a:rPr lang="en-US" sz="3085" dirty="0">
                <a:ea typeface="Cambria" charset="0"/>
                <a:cs typeface="Cambria" charset="0"/>
              </a:rPr>
              <a:t>http://</a:t>
            </a:r>
            <a:r>
              <a:rPr lang="en-US" sz="3085" dirty="0" err="1">
                <a:ea typeface="Cambria" charset="0"/>
                <a:cs typeface="Cambria" charset="0"/>
              </a:rPr>
              <a:t>cdux.cs.uoregon.edu</a:t>
            </a:r>
            <a:endParaRPr lang="en-US" sz="3085" dirty="0">
              <a:ea typeface="Cambria" charset="0"/>
              <a:cs typeface="Cambria" charset="0"/>
            </a:endParaRPr>
          </a:p>
        </p:txBody>
      </p:sp>
    </p:spTree>
    <p:extLst>
      <p:ext uri="{BB962C8B-B14F-4D97-AF65-F5344CB8AC3E}">
        <p14:creationId xmlns:p14="http://schemas.microsoft.com/office/powerpoint/2010/main" val="425333602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4 Results: Vary Concurrency*</a:t>
            </a:r>
            <a:endParaRPr lang="en-US" dirty="0"/>
          </a:p>
        </p:txBody>
      </p:sp>
      <p:sp>
        <p:nvSpPr>
          <p:cNvPr id="3" name="Content Placeholder 2"/>
          <p:cNvSpPr>
            <a:spLocks noGrp="1"/>
          </p:cNvSpPr>
          <p:nvPr>
            <p:ph sz="half" idx="1"/>
          </p:nvPr>
        </p:nvSpPr>
        <p:spPr>
          <a:xfrm>
            <a:off x="731520" y="1920240"/>
            <a:ext cx="5637196" cy="5431156"/>
          </a:xfrm>
        </p:spPr>
        <p:txBody>
          <a:bodyPr>
            <a:normAutofit fontScale="85000" lnSpcReduction="20000"/>
          </a:bodyPr>
          <a:lstStyle/>
          <a:p>
            <a:r>
              <a:rPr lang="en-US" b="1" dirty="0"/>
              <a:t>Power savings</a:t>
            </a:r>
            <a:r>
              <a:rPr lang="en-US" dirty="0"/>
              <a:t> @1 core: </a:t>
            </a:r>
            <a:r>
              <a:rPr lang="en-US" dirty="0" smtClean="0"/>
              <a:t>MPI </a:t>
            </a:r>
            <a:r>
              <a:rPr lang="en-US" dirty="0"/>
              <a:t>and </a:t>
            </a:r>
            <a:r>
              <a:rPr lang="en-US" dirty="0" err="1"/>
              <a:t>OpenMP</a:t>
            </a:r>
            <a:r>
              <a:rPr lang="en-US" dirty="0"/>
              <a:t> save 2.5X </a:t>
            </a:r>
          </a:p>
          <a:p>
            <a:r>
              <a:rPr lang="en-US" b="1" dirty="0"/>
              <a:t>Power savings </a:t>
            </a:r>
            <a:r>
              <a:rPr lang="en-US" dirty="0"/>
              <a:t>@4 cores: MPI saves 2.8X and </a:t>
            </a:r>
            <a:r>
              <a:rPr lang="en-US" dirty="0" err="1"/>
              <a:t>OpenMP</a:t>
            </a:r>
            <a:r>
              <a:rPr lang="en-US" dirty="0"/>
              <a:t> saves 2.68X</a:t>
            </a:r>
          </a:p>
          <a:p>
            <a:r>
              <a:rPr lang="en-US" dirty="0"/>
              <a:t>Increasing concurrency causes more memory requests, leading to memory BW </a:t>
            </a:r>
            <a:r>
              <a:rPr lang="en-US" dirty="0" smtClean="0"/>
              <a:t>saturation (less instructions executed)*</a:t>
            </a:r>
          </a:p>
          <a:p>
            <a:pPr marL="0" indent="0">
              <a:buNone/>
            </a:pPr>
            <a:r>
              <a:rPr lang="en-US" dirty="0" smtClean="0"/>
              <a:t>*performance metrics in paper</a:t>
            </a:r>
            <a:endParaRPr lang="en-US" dirty="0"/>
          </a:p>
        </p:txBody>
      </p:sp>
      <p:sp>
        <p:nvSpPr>
          <p:cNvPr id="4" name="Content Placeholder 3"/>
          <p:cNvSpPr>
            <a:spLocks noGrp="1"/>
          </p:cNvSpPr>
          <p:nvPr>
            <p:ph sz="half" idx="2"/>
          </p:nvPr>
        </p:nvSpPr>
        <p:spPr/>
        <p:txBody>
          <a:bodyPr>
            <a:normAutofit fontScale="85000" lnSpcReduction="20000"/>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51</a:t>
            </a:fld>
            <a:endParaRPr lang="en-US"/>
          </a:p>
        </p:txBody>
      </p:sp>
      <p:pic>
        <p:nvPicPr>
          <p:cNvPr id="6" name="Picture 5" descr="Screen Shot 2015-10-17 at 2.51.23 PM.png"/>
          <p:cNvPicPr>
            <a:picLocks noChangeAspect="1"/>
          </p:cNvPicPr>
          <p:nvPr/>
        </p:nvPicPr>
        <p:blipFill rotWithShape="1">
          <a:blip r:embed="rId2">
            <a:extLst>
              <a:ext uri="{28A0092B-C50C-407E-A947-70E740481C1C}">
                <a14:useLocalDpi xmlns:a14="http://schemas.microsoft.com/office/drawing/2010/main" val="0"/>
              </a:ext>
            </a:extLst>
          </a:blip>
          <a:srcRect r="32017"/>
          <a:stretch/>
        </p:blipFill>
        <p:spPr>
          <a:xfrm>
            <a:off x="6248400" y="1813810"/>
            <a:ext cx="8373534" cy="4530843"/>
          </a:xfrm>
          <a:prstGeom prst="rect">
            <a:avLst/>
          </a:prstGeom>
        </p:spPr>
      </p:pic>
      <p:sp>
        <p:nvSpPr>
          <p:cNvPr id="7" name="TextBox 6"/>
          <p:cNvSpPr txBox="1"/>
          <p:nvPr/>
        </p:nvSpPr>
        <p:spPr>
          <a:xfrm>
            <a:off x="6323988" y="6344654"/>
            <a:ext cx="8306412" cy="492443"/>
          </a:xfrm>
          <a:prstGeom prst="rect">
            <a:avLst/>
          </a:prstGeom>
          <a:noFill/>
        </p:spPr>
        <p:txBody>
          <a:bodyPr wrap="square" rtlCol="0">
            <a:spAutoFit/>
          </a:bodyPr>
          <a:lstStyle/>
          <a:p>
            <a:pPr algn="ctr"/>
            <a:r>
              <a:rPr lang="en-US" dirty="0" smtClean="0"/>
              <a:t>Baseline Implementation, Enzo-10M, CPU1, </a:t>
            </a:r>
            <a:r>
              <a:rPr lang="en-US" dirty="0" err="1" smtClean="0"/>
              <a:t>OpenMP</a:t>
            </a:r>
            <a:r>
              <a:rPr lang="en-US" dirty="0" smtClean="0"/>
              <a:t>/MPI</a:t>
            </a:r>
            <a:endParaRPr lang="en-US" dirty="0"/>
          </a:p>
        </p:txBody>
      </p:sp>
      <p:sp>
        <p:nvSpPr>
          <p:cNvPr id="8" name="Rectangle 7"/>
          <p:cNvSpPr/>
          <p:nvPr/>
        </p:nvSpPr>
        <p:spPr>
          <a:xfrm>
            <a:off x="6323989" y="2382254"/>
            <a:ext cx="8178074" cy="19050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
        <p:nvSpPr>
          <p:cNvPr id="9" name="Rectangle 8"/>
          <p:cNvSpPr/>
          <p:nvPr/>
        </p:nvSpPr>
        <p:spPr>
          <a:xfrm>
            <a:off x="6323988" y="4287254"/>
            <a:ext cx="8178075" cy="19812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chemeClr val="tx1"/>
                </a:solidFill>
              </a:ln>
            </a:endParaRPr>
          </a:p>
        </p:txBody>
      </p:sp>
    </p:spTree>
    <p:extLst>
      <p:ext uri="{BB962C8B-B14F-4D97-AF65-F5344CB8AC3E}">
        <p14:creationId xmlns:p14="http://schemas.microsoft.com/office/powerpoint/2010/main" val="10007177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par>
                                <p:cTn id="8" presetID="1" presetClass="exit"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Power Problem*</a:t>
            </a:r>
            <a:endParaRPr lang="en-US" dirty="0"/>
          </a:p>
        </p:txBody>
      </p:sp>
      <p:sp>
        <p:nvSpPr>
          <p:cNvPr id="3" name="Content Placeholder 2"/>
          <p:cNvSpPr>
            <a:spLocks noGrp="1"/>
          </p:cNvSpPr>
          <p:nvPr>
            <p:ph sz="half" idx="1"/>
          </p:nvPr>
        </p:nvSpPr>
        <p:spPr>
          <a:xfrm>
            <a:off x="731520" y="1920240"/>
            <a:ext cx="5155932" cy="5431156"/>
          </a:xfrm>
        </p:spPr>
        <p:txBody>
          <a:bodyPr>
            <a:normAutofit fontScale="92500" lnSpcReduction="20000"/>
          </a:bodyPr>
          <a:lstStyle/>
          <a:p>
            <a:r>
              <a:rPr lang="en-US" sz="4600" dirty="0">
                <a:ea typeface="Cambria" charset="0"/>
                <a:cs typeface="Cambria" charset="0"/>
              </a:rPr>
              <a:t>No longer limited by available HW resources</a:t>
            </a:r>
          </a:p>
          <a:p>
            <a:pPr lvl="1"/>
            <a:r>
              <a:rPr lang="en-US" sz="4000" dirty="0">
                <a:ea typeface="Cambria" charset="0"/>
                <a:cs typeface="Cambria" charset="0"/>
              </a:rPr>
              <a:t>Thermal heat ≈ CPU frequency</a:t>
            </a:r>
          </a:p>
          <a:p>
            <a:r>
              <a:rPr lang="en-US" sz="4600" dirty="0">
                <a:ea typeface="Cambria" charset="0"/>
                <a:cs typeface="Cambria" charset="0"/>
              </a:rPr>
              <a:t>System design shifting from hardware to software </a:t>
            </a:r>
            <a:r>
              <a:rPr lang="en-US" sz="4600" dirty="0" smtClean="0">
                <a:ea typeface="Cambria" charset="0"/>
                <a:cs typeface="Cambria" charset="0"/>
              </a:rPr>
              <a:t>design</a:t>
            </a:r>
            <a:endParaRPr lang="en-US" sz="4600" dirty="0">
              <a:ea typeface="Cambria" charset="0"/>
              <a:cs typeface="Cambria" charset="0"/>
            </a:endParaRPr>
          </a:p>
        </p:txBody>
      </p:sp>
      <p:pic>
        <p:nvPicPr>
          <p:cNvPr id="13" name="Content Placeholder 12"/>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887452" y="1920240"/>
            <a:ext cx="8742947" cy="5177336"/>
          </a:xfrm>
        </p:spPr>
      </p:pic>
      <p:sp>
        <p:nvSpPr>
          <p:cNvPr id="5" name="Slide Number Placeholder 4"/>
          <p:cNvSpPr>
            <a:spLocks noGrp="1"/>
          </p:cNvSpPr>
          <p:nvPr>
            <p:ph type="sldNum" sz="quarter" idx="12"/>
          </p:nvPr>
        </p:nvSpPr>
        <p:spPr/>
        <p:txBody>
          <a:bodyPr/>
          <a:lstStyle/>
          <a:p>
            <a:fld id="{2066355A-084C-D24E-9AD2-7E4FC41EA627}" type="slidenum">
              <a:rPr lang="en-US" smtClean="0"/>
              <a:t>52</a:t>
            </a:fld>
            <a:endParaRPr lang="en-US"/>
          </a:p>
        </p:txBody>
      </p:sp>
      <p:sp>
        <p:nvSpPr>
          <p:cNvPr id="6" name="TextBox 5"/>
          <p:cNvSpPr txBox="1"/>
          <p:nvPr/>
        </p:nvSpPr>
        <p:spPr>
          <a:xfrm>
            <a:off x="16933" y="7745624"/>
            <a:ext cx="4648200" cy="400110"/>
          </a:xfrm>
          <a:prstGeom prst="rect">
            <a:avLst/>
          </a:prstGeom>
          <a:noFill/>
        </p:spPr>
        <p:txBody>
          <a:bodyPr wrap="square" rtlCol="0">
            <a:spAutoFit/>
          </a:bodyPr>
          <a:lstStyle/>
          <a:p>
            <a:r>
              <a:rPr lang="en-US" sz="2000" dirty="0" smtClean="0">
                <a:solidFill>
                  <a:schemeClr val="bg1"/>
                </a:solidFill>
              </a:rPr>
              <a:t>c/o DoE </a:t>
            </a:r>
            <a:r>
              <a:rPr lang="en-US" sz="2000" dirty="0" err="1" smtClean="0">
                <a:solidFill>
                  <a:schemeClr val="bg1"/>
                </a:solidFill>
              </a:rPr>
              <a:t>Exascale</a:t>
            </a:r>
            <a:r>
              <a:rPr lang="en-US" sz="2000" dirty="0" smtClean="0">
                <a:solidFill>
                  <a:schemeClr val="bg1"/>
                </a:solidFill>
              </a:rPr>
              <a:t> Computing Initiative</a:t>
            </a:r>
            <a:endParaRPr lang="en-US" sz="2000" dirty="0">
              <a:solidFill>
                <a:schemeClr val="bg1"/>
              </a:solidFill>
            </a:endParaRPr>
          </a:p>
        </p:txBody>
      </p:sp>
    </p:spTree>
    <p:extLst>
      <p:ext uri="{BB962C8B-B14F-4D97-AF65-F5344CB8AC3E}">
        <p14:creationId xmlns:p14="http://schemas.microsoft.com/office/powerpoint/2010/main" val="151591199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mtClean="0"/>
              <a:t>Power Costs	</a:t>
            </a:r>
            <a:endParaRPr lang="en-US" dirty="0"/>
          </a:p>
        </p:txBody>
      </p:sp>
      <p:sp>
        <p:nvSpPr>
          <p:cNvPr id="4" name="Content Placeholder 3"/>
          <p:cNvSpPr>
            <a:spLocks noGrp="1"/>
          </p:cNvSpPr>
          <p:nvPr>
            <p:ph sz="half" idx="1"/>
          </p:nvPr>
        </p:nvSpPr>
        <p:spPr/>
        <p:txBody>
          <a:bodyPr/>
          <a:lstStyle/>
          <a:p>
            <a:r>
              <a:rPr lang="en-US" sz="3700" smtClean="0">
                <a:ea typeface="Cambria" charset="0"/>
                <a:cs typeface="Cambria" charset="0"/>
              </a:rPr>
              <a:t>1 MW of power costs $1M per year</a:t>
            </a:r>
          </a:p>
          <a:p>
            <a:r>
              <a:rPr lang="en-US" sz="3700" smtClean="0">
                <a:ea typeface="Cambria" charset="0"/>
                <a:cs typeface="Cambria" charset="0"/>
              </a:rPr>
              <a:t>Supercomputing centers are paying ~$10M</a:t>
            </a:r>
          </a:p>
          <a:p>
            <a:r>
              <a:rPr lang="en-US" sz="3700" smtClean="0">
                <a:ea typeface="Cambria" charset="0"/>
                <a:cs typeface="Cambria" charset="0"/>
              </a:rPr>
              <a:t>As machines get larger, cost rises, unless we innovate power-efficient techniques</a:t>
            </a:r>
          </a:p>
          <a:p>
            <a:pPr lvl="1"/>
            <a:r>
              <a:rPr lang="en-US" sz="3100" smtClean="0">
                <a:ea typeface="Cambria" charset="0"/>
                <a:cs typeface="Cambria" charset="0"/>
              </a:rPr>
              <a:t>Techniques may come from HW, but SW as well</a:t>
            </a:r>
            <a:endParaRPr lang="en-US" sz="3100" dirty="0">
              <a:ea typeface="Cambria" charset="0"/>
              <a:cs typeface="Cambria" charset="0"/>
            </a:endParaRPr>
          </a:p>
        </p:txBody>
      </p:sp>
      <p:sp>
        <p:nvSpPr>
          <p:cNvPr id="18" name="Content Placeholder 17"/>
          <p:cNvSpPr>
            <a:spLocks noGrp="1"/>
          </p:cNvSpPr>
          <p:nvPr>
            <p:ph sz="half" idx="2"/>
          </p:nvPr>
        </p:nvSpPr>
        <p:spPr/>
        <p:txBody>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5</a:t>
            </a:fld>
            <a:endParaRPr lang="en-US" dirty="0">
              <a:solidFill>
                <a:srgbClr val="FEC309"/>
              </a:solidFill>
            </a:endParaRPr>
          </a:p>
        </p:txBody>
      </p:sp>
      <p:graphicFrame>
        <p:nvGraphicFramePr>
          <p:cNvPr id="15" name="Content Placeholder 1"/>
          <p:cNvGraphicFramePr>
            <a:graphicFrameLocks/>
          </p:cNvGraphicFramePr>
          <p:nvPr>
            <p:extLst>
              <p:ext uri="{D42A27DB-BD31-4B8C-83A1-F6EECF244321}">
                <p14:modId xmlns:p14="http://schemas.microsoft.com/office/powerpoint/2010/main" val="407483879"/>
              </p:ext>
            </p:extLst>
          </p:nvPr>
        </p:nvGraphicFramePr>
        <p:xfrm>
          <a:off x="7102641" y="1905000"/>
          <a:ext cx="7413626" cy="5638800"/>
        </p:xfrm>
        <a:graphic>
          <a:graphicData uri="http://schemas.openxmlformats.org/drawingml/2006/table">
            <a:tbl>
              <a:tblPr firstRow="1" bandRow="1">
                <a:tableStyleId>{5C22544A-7EE6-4342-B048-85BDC9FD1C3A}</a:tableStyleId>
              </a:tblPr>
              <a:tblGrid>
                <a:gridCol w="1057593"/>
                <a:gridCol w="2166628"/>
                <a:gridCol w="1246622"/>
                <a:gridCol w="1678178"/>
                <a:gridCol w="1264605"/>
              </a:tblGrid>
              <a:tr h="1127760">
                <a:tc>
                  <a:txBody>
                    <a:bodyPr/>
                    <a:lstStyle/>
                    <a:p>
                      <a:r>
                        <a:rPr lang="en-US" sz="3000" dirty="0" smtClean="0">
                          <a:latin typeface="+mn-lt"/>
                          <a:ea typeface="Cambria" charset="0"/>
                          <a:cs typeface="Cambria" charset="0"/>
                        </a:rPr>
                        <a:t>Rank</a:t>
                      </a:r>
                      <a:endParaRPr lang="en-US" sz="3000" dirty="0">
                        <a:latin typeface="+mn-lt"/>
                        <a:ea typeface="Cambria" charset="0"/>
                        <a:cs typeface="Cambria" charset="0"/>
                      </a:endParaRPr>
                    </a:p>
                  </a:txBody>
                  <a:tcPr/>
                </a:tc>
                <a:tc>
                  <a:txBody>
                    <a:bodyPr/>
                    <a:lstStyle/>
                    <a:p>
                      <a:r>
                        <a:rPr lang="en-US" sz="3000" dirty="0" smtClean="0">
                          <a:latin typeface="+mn-lt"/>
                          <a:ea typeface="Cambria" charset="0"/>
                          <a:cs typeface="Cambria" charset="0"/>
                        </a:rPr>
                        <a:t>System</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Cores</a:t>
                      </a:r>
                      <a:endParaRPr lang="en-US" sz="3000" dirty="0">
                        <a:latin typeface="+mn-lt"/>
                        <a:ea typeface="Cambria" charset="0"/>
                        <a:cs typeface="Cambria" charset="0"/>
                      </a:endParaRPr>
                    </a:p>
                  </a:txBody>
                  <a:tcPr/>
                </a:tc>
                <a:tc>
                  <a:txBody>
                    <a:bodyPr/>
                    <a:lstStyle/>
                    <a:p>
                      <a:pPr algn="ctr"/>
                      <a:r>
                        <a:rPr lang="en-US" sz="3000" dirty="0" err="1" smtClean="0">
                          <a:latin typeface="+mn-lt"/>
                          <a:ea typeface="Cambria" charset="0"/>
                          <a:cs typeface="Cambria" charset="0"/>
                        </a:rPr>
                        <a:t>Rmax</a:t>
                      </a:r>
                      <a:r>
                        <a:rPr lang="en-US" sz="3000" dirty="0" smtClean="0">
                          <a:latin typeface="+mn-lt"/>
                          <a:ea typeface="Cambria" charset="0"/>
                          <a:cs typeface="Cambria" charset="0"/>
                        </a:rPr>
                        <a:t> </a:t>
                      </a:r>
                    </a:p>
                    <a:p>
                      <a:pPr algn="ctr"/>
                      <a:r>
                        <a:rPr lang="en-US" sz="3000" dirty="0" smtClean="0">
                          <a:latin typeface="+mn-lt"/>
                          <a:ea typeface="Cambria" charset="0"/>
                          <a:cs typeface="Cambria" charset="0"/>
                        </a:rPr>
                        <a:t>(PFLOPS)</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Power</a:t>
                      </a:r>
                    </a:p>
                    <a:p>
                      <a:pPr algn="ctr"/>
                      <a:r>
                        <a:rPr lang="en-US" sz="3000" dirty="0" smtClean="0">
                          <a:latin typeface="+mn-lt"/>
                          <a:ea typeface="Cambria" charset="0"/>
                          <a:cs typeface="Cambria" charset="0"/>
                        </a:rPr>
                        <a:t>(MW)</a:t>
                      </a:r>
                      <a:endParaRPr lang="en-US" sz="3000" dirty="0">
                        <a:latin typeface="+mn-lt"/>
                        <a:ea typeface="Cambria" charset="0"/>
                        <a:cs typeface="Cambria" charset="0"/>
                      </a:endParaRPr>
                    </a:p>
                  </a:txBody>
                  <a:tcPr/>
                </a:tc>
              </a:tr>
              <a:tr h="1127760">
                <a:tc>
                  <a:txBody>
                    <a:bodyPr/>
                    <a:lstStyle/>
                    <a:p>
                      <a:r>
                        <a:rPr lang="en-US" sz="3000" dirty="0" smtClean="0">
                          <a:latin typeface="+mn-lt"/>
                          <a:ea typeface="Cambria" charset="0"/>
                          <a:cs typeface="Cambria" charset="0"/>
                        </a:rPr>
                        <a:t>1</a:t>
                      </a:r>
                      <a:endParaRPr lang="en-US" sz="3000" dirty="0">
                        <a:latin typeface="+mn-lt"/>
                        <a:ea typeface="Cambria" charset="0"/>
                        <a:cs typeface="Cambria" charset="0"/>
                      </a:endParaRPr>
                    </a:p>
                  </a:txBody>
                  <a:tcPr/>
                </a:tc>
                <a:tc>
                  <a:txBody>
                    <a:bodyPr/>
                    <a:lstStyle/>
                    <a:p>
                      <a:r>
                        <a:rPr lang="en-US" sz="3000" dirty="0" smtClean="0">
                          <a:latin typeface="+mn-lt"/>
                          <a:ea typeface="Cambria" charset="0"/>
                          <a:cs typeface="Cambria" charset="0"/>
                        </a:rPr>
                        <a:t>Tianhe-2</a:t>
                      </a:r>
                      <a:r>
                        <a:rPr lang="en-US" sz="3000" baseline="0" dirty="0" smtClean="0">
                          <a:latin typeface="+mn-lt"/>
                          <a:ea typeface="Cambria" charset="0"/>
                          <a:cs typeface="Cambria" charset="0"/>
                        </a:rPr>
                        <a:t>, </a:t>
                      </a:r>
                    </a:p>
                    <a:p>
                      <a:r>
                        <a:rPr lang="en-US" sz="3000" dirty="0" smtClean="0">
                          <a:latin typeface="+mn-lt"/>
                          <a:ea typeface="Cambria" charset="0"/>
                          <a:cs typeface="Cambria" charset="0"/>
                        </a:rPr>
                        <a:t>China</a:t>
                      </a:r>
                    </a:p>
                  </a:txBody>
                  <a:tcPr/>
                </a:tc>
                <a:tc>
                  <a:txBody>
                    <a:bodyPr/>
                    <a:lstStyle/>
                    <a:p>
                      <a:pPr algn="ctr"/>
                      <a:r>
                        <a:rPr lang="en-US" sz="3000" dirty="0" smtClean="0">
                          <a:latin typeface="+mn-lt"/>
                          <a:ea typeface="Cambria" charset="0"/>
                          <a:cs typeface="Cambria" charset="0"/>
                        </a:rPr>
                        <a:t>3.12M</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33.9</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17.8</a:t>
                      </a:r>
                      <a:endParaRPr lang="en-US" sz="3000" dirty="0">
                        <a:latin typeface="+mn-lt"/>
                        <a:ea typeface="Cambria" charset="0"/>
                        <a:cs typeface="Cambria" charset="0"/>
                      </a:endParaRPr>
                    </a:p>
                  </a:txBody>
                  <a:tcPr/>
                </a:tc>
              </a:tr>
              <a:tr h="1127760">
                <a:tc>
                  <a:txBody>
                    <a:bodyPr/>
                    <a:lstStyle/>
                    <a:p>
                      <a:r>
                        <a:rPr lang="en-US" sz="3000" dirty="0" smtClean="0">
                          <a:latin typeface="+mn-lt"/>
                          <a:ea typeface="Cambria" charset="0"/>
                          <a:cs typeface="Cambria" charset="0"/>
                        </a:rPr>
                        <a:t>2</a:t>
                      </a:r>
                      <a:endParaRPr lang="en-US" sz="3000" dirty="0">
                        <a:latin typeface="+mn-lt"/>
                        <a:ea typeface="Cambria" charset="0"/>
                        <a:cs typeface="Cambria" charset="0"/>
                      </a:endParaRPr>
                    </a:p>
                  </a:txBody>
                  <a:tcPr/>
                </a:tc>
                <a:tc>
                  <a:txBody>
                    <a:bodyPr/>
                    <a:lstStyle/>
                    <a:p>
                      <a:r>
                        <a:rPr lang="en-US" sz="3000" dirty="0" smtClean="0">
                          <a:latin typeface="+mn-lt"/>
                          <a:ea typeface="Cambria" charset="0"/>
                          <a:cs typeface="Cambria" charset="0"/>
                        </a:rPr>
                        <a:t>Titan,   </a:t>
                      </a:r>
                    </a:p>
                    <a:p>
                      <a:r>
                        <a:rPr lang="en-US" sz="3000" dirty="0" smtClean="0">
                          <a:latin typeface="+mn-lt"/>
                          <a:ea typeface="Cambria" charset="0"/>
                          <a:cs typeface="Cambria" charset="0"/>
                        </a:rPr>
                        <a:t>ORNL</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560K</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17.6</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8.2</a:t>
                      </a:r>
                      <a:endParaRPr lang="en-US" sz="3000" dirty="0">
                        <a:latin typeface="+mn-lt"/>
                        <a:ea typeface="Cambria" charset="0"/>
                        <a:cs typeface="Cambria" charset="0"/>
                      </a:endParaRPr>
                    </a:p>
                  </a:txBody>
                  <a:tcPr/>
                </a:tc>
              </a:tr>
              <a:tr h="1127760">
                <a:tc>
                  <a:txBody>
                    <a:bodyPr/>
                    <a:lstStyle/>
                    <a:p>
                      <a:r>
                        <a:rPr lang="en-US" sz="3000" dirty="0" smtClean="0">
                          <a:latin typeface="+mn-lt"/>
                          <a:ea typeface="Cambria" charset="0"/>
                          <a:cs typeface="Cambria" charset="0"/>
                        </a:rPr>
                        <a:t>3</a:t>
                      </a:r>
                      <a:endParaRPr lang="en-US" sz="3000" dirty="0">
                        <a:latin typeface="+mn-lt"/>
                        <a:ea typeface="Cambria" charset="0"/>
                        <a:cs typeface="Cambria" charset="0"/>
                      </a:endParaRPr>
                    </a:p>
                  </a:txBody>
                  <a:tcPr/>
                </a:tc>
                <a:tc>
                  <a:txBody>
                    <a:bodyPr/>
                    <a:lstStyle/>
                    <a:p>
                      <a:r>
                        <a:rPr lang="en-US" sz="3000" dirty="0" smtClean="0">
                          <a:latin typeface="+mn-lt"/>
                          <a:ea typeface="Cambria" charset="0"/>
                          <a:cs typeface="Cambria" charset="0"/>
                        </a:rPr>
                        <a:t>Sequoia,</a:t>
                      </a:r>
                      <a:r>
                        <a:rPr lang="en-US" sz="3000" baseline="0" dirty="0" smtClean="0">
                          <a:latin typeface="+mn-lt"/>
                          <a:ea typeface="Cambria" charset="0"/>
                          <a:cs typeface="Cambria" charset="0"/>
                        </a:rPr>
                        <a:t> </a:t>
                      </a:r>
                    </a:p>
                    <a:p>
                      <a:r>
                        <a:rPr lang="en-US" sz="3000" baseline="0" dirty="0" smtClean="0">
                          <a:latin typeface="+mn-lt"/>
                          <a:ea typeface="Cambria" charset="0"/>
                          <a:cs typeface="Cambria" charset="0"/>
                        </a:rPr>
                        <a:t>LLNL</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1.57M</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17.2</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7.9</a:t>
                      </a:r>
                      <a:endParaRPr lang="en-US" sz="3000" dirty="0">
                        <a:latin typeface="+mn-lt"/>
                        <a:ea typeface="Cambria" charset="0"/>
                        <a:cs typeface="Cambria" charset="0"/>
                      </a:endParaRPr>
                    </a:p>
                  </a:txBody>
                  <a:tcPr/>
                </a:tc>
              </a:tr>
              <a:tr h="1127760">
                <a:tc>
                  <a:txBody>
                    <a:bodyPr/>
                    <a:lstStyle/>
                    <a:p>
                      <a:r>
                        <a:rPr lang="en-US" sz="3000" dirty="0" smtClean="0">
                          <a:latin typeface="+mn-lt"/>
                          <a:ea typeface="Cambria" charset="0"/>
                          <a:cs typeface="Cambria" charset="0"/>
                        </a:rPr>
                        <a:t>4</a:t>
                      </a:r>
                      <a:endParaRPr lang="en-US" sz="3000" dirty="0">
                        <a:latin typeface="+mn-lt"/>
                        <a:ea typeface="Cambria" charset="0"/>
                        <a:cs typeface="Cambria" charset="0"/>
                      </a:endParaRPr>
                    </a:p>
                  </a:txBody>
                  <a:tcPr/>
                </a:tc>
                <a:tc>
                  <a:txBody>
                    <a:bodyPr/>
                    <a:lstStyle/>
                    <a:p>
                      <a:r>
                        <a:rPr lang="en-US" sz="3000" dirty="0" smtClean="0">
                          <a:latin typeface="+mn-lt"/>
                          <a:ea typeface="Cambria" charset="0"/>
                          <a:cs typeface="Cambria" charset="0"/>
                        </a:rPr>
                        <a:t>K computer, </a:t>
                      </a:r>
                    </a:p>
                    <a:p>
                      <a:r>
                        <a:rPr lang="en-US" sz="3000" dirty="0" smtClean="0">
                          <a:latin typeface="+mn-lt"/>
                          <a:ea typeface="Cambria" charset="0"/>
                          <a:cs typeface="Cambria" charset="0"/>
                        </a:rPr>
                        <a:t>Japan</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705K</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10.5</a:t>
                      </a:r>
                      <a:endParaRPr lang="en-US" sz="3000" dirty="0">
                        <a:latin typeface="+mn-lt"/>
                        <a:ea typeface="Cambria" charset="0"/>
                        <a:cs typeface="Cambria" charset="0"/>
                      </a:endParaRPr>
                    </a:p>
                  </a:txBody>
                  <a:tcPr/>
                </a:tc>
                <a:tc>
                  <a:txBody>
                    <a:bodyPr/>
                    <a:lstStyle/>
                    <a:p>
                      <a:pPr algn="ctr"/>
                      <a:r>
                        <a:rPr lang="en-US" sz="3000" dirty="0" smtClean="0">
                          <a:latin typeface="+mn-lt"/>
                          <a:ea typeface="Cambria" charset="0"/>
                          <a:cs typeface="Cambria" charset="0"/>
                        </a:rPr>
                        <a:t>12.7</a:t>
                      </a:r>
                      <a:endParaRPr lang="en-US" sz="3000" dirty="0">
                        <a:latin typeface="+mn-lt"/>
                        <a:ea typeface="Cambria" charset="0"/>
                        <a:cs typeface="Cambria" charset="0"/>
                      </a:endParaRPr>
                    </a:p>
                  </a:txBody>
                  <a:tcPr/>
                </a:tc>
              </a:tr>
            </a:tbl>
          </a:graphicData>
        </a:graphic>
      </p:graphicFrame>
      <p:sp>
        <p:nvSpPr>
          <p:cNvPr id="16" name="Rectangle 15"/>
          <p:cNvSpPr/>
          <p:nvPr/>
        </p:nvSpPr>
        <p:spPr>
          <a:xfrm>
            <a:off x="13206662" y="1917032"/>
            <a:ext cx="1305241" cy="5334000"/>
          </a:xfrm>
          <a:prstGeom prst="rect">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16933" y="7745624"/>
            <a:ext cx="4648200" cy="400110"/>
          </a:xfrm>
          <a:prstGeom prst="rect">
            <a:avLst/>
          </a:prstGeom>
          <a:noFill/>
        </p:spPr>
        <p:txBody>
          <a:bodyPr wrap="square" rtlCol="0">
            <a:spAutoFit/>
          </a:bodyPr>
          <a:lstStyle/>
          <a:p>
            <a:r>
              <a:rPr lang="en-US" sz="2000" dirty="0" smtClean="0">
                <a:solidFill>
                  <a:schemeClr val="bg1"/>
                </a:solidFill>
              </a:rPr>
              <a:t>c/o Top500, Jun2015</a:t>
            </a:r>
            <a:endParaRPr lang="en-US" sz="2000" dirty="0">
              <a:solidFill>
                <a:schemeClr val="bg1"/>
              </a:solidFill>
            </a:endParaRPr>
          </a:p>
        </p:txBody>
      </p:sp>
    </p:spTree>
    <p:extLst>
      <p:ext uri="{BB962C8B-B14F-4D97-AF65-F5344CB8AC3E}">
        <p14:creationId xmlns:p14="http://schemas.microsoft.com/office/powerpoint/2010/main" val="3204528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up)">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Power Problem</a:t>
            </a:r>
            <a:endParaRPr lang="en-US" dirty="0"/>
          </a:p>
        </p:txBody>
      </p:sp>
      <p:sp>
        <p:nvSpPr>
          <p:cNvPr id="3" name="Content Placeholder 2"/>
          <p:cNvSpPr>
            <a:spLocks noGrp="1"/>
          </p:cNvSpPr>
          <p:nvPr>
            <p:ph sz="half" idx="1"/>
          </p:nvPr>
        </p:nvSpPr>
        <p:spPr/>
        <p:txBody>
          <a:bodyPr>
            <a:normAutofit/>
          </a:bodyPr>
          <a:lstStyle/>
          <a:p>
            <a:r>
              <a:rPr lang="en-US" sz="4600" dirty="0">
                <a:ea typeface="Cambria" charset="0"/>
                <a:cs typeface="Cambria" charset="0"/>
              </a:rPr>
              <a:t>No longer limited by available HW resources</a:t>
            </a:r>
          </a:p>
          <a:p>
            <a:pPr lvl="1"/>
            <a:r>
              <a:rPr lang="en-US" sz="4000" dirty="0">
                <a:ea typeface="Cambria" charset="0"/>
                <a:cs typeface="Cambria" charset="0"/>
              </a:rPr>
              <a:t>Thermal heat ≈ CPU frequency</a:t>
            </a:r>
          </a:p>
          <a:p>
            <a:r>
              <a:rPr lang="en-US" sz="4600" dirty="0">
                <a:ea typeface="Cambria" charset="0"/>
                <a:cs typeface="Cambria" charset="0"/>
              </a:rPr>
              <a:t>System design shifting from hardware to software </a:t>
            </a:r>
            <a:r>
              <a:rPr lang="en-US" sz="4600" dirty="0" smtClean="0">
                <a:ea typeface="Cambria" charset="0"/>
                <a:cs typeface="Cambria" charset="0"/>
              </a:rPr>
              <a:t>design</a:t>
            </a:r>
            <a:endParaRPr lang="en-US" sz="4600" dirty="0">
              <a:ea typeface="Cambria" charset="0"/>
              <a:cs typeface="Cambria" charset="0"/>
            </a:endParaRPr>
          </a:p>
        </p:txBody>
      </p:sp>
      <p:sp>
        <p:nvSpPr>
          <p:cNvPr id="4" name="Content Placeholder 3"/>
          <p:cNvSpPr>
            <a:spLocks noGrp="1"/>
          </p:cNvSpPr>
          <p:nvPr>
            <p:ph sz="half" idx="2"/>
          </p:nvPr>
        </p:nvSpPr>
        <p:spPr/>
        <p:txBody>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6</a:t>
            </a:fld>
            <a:endParaRPr lang="en-US"/>
          </a:p>
        </p:txBody>
      </p:sp>
      <p:pic>
        <p:nvPicPr>
          <p:cNvPr id="6" name="Picture 2" descr="CPU Scal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9359" y="0"/>
            <a:ext cx="7691041" cy="7654990"/>
          </a:xfrm>
          <a:prstGeom prst="rect">
            <a:avLst/>
          </a:prstGeom>
          <a:noFill/>
          <a:extLst>
            <a:ext uri="{909E8E84-426E-40dd-AFC4-6F175D3DCCD1}">
              <a14:hiddenFill xmlns:a14="http://schemas.microsoft.com/office/drawing/2010/main" xmlns="">
                <a:solidFill>
                  <a:srgbClr val="FFFFFF"/>
                </a:solidFill>
              </a14:hiddenFill>
            </a:ext>
          </a:extLst>
        </p:spPr>
      </p:pic>
      <p:sp>
        <p:nvSpPr>
          <p:cNvPr id="9" name="TextBox 8"/>
          <p:cNvSpPr txBox="1"/>
          <p:nvPr/>
        </p:nvSpPr>
        <p:spPr>
          <a:xfrm>
            <a:off x="16932" y="7745624"/>
            <a:ext cx="5103707" cy="400110"/>
          </a:xfrm>
          <a:prstGeom prst="rect">
            <a:avLst/>
          </a:prstGeom>
          <a:noFill/>
        </p:spPr>
        <p:txBody>
          <a:bodyPr wrap="square" rtlCol="0">
            <a:spAutoFit/>
          </a:bodyPr>
          <a:lstStyle/>
          <a:p>
            <a:r>
              <a:rPr lang="en-US" sz="2000" dirty="0" smtClean="0">
                <a:solidFill>
                  <a:schemeClr val="bg1"/>
                </a:solidFill>
              </a:rPr>
              <a:t>c/o </a:t>
            </a:r>
            <a:r>
              <a:rPr lang="en-US" sz="2000" dirty="0">
                <a:solidFill>
                  <a:schemeClr val="bg1"/>
                </a:solidFill>
              </a:rPr>
              <a:t>http://</a:t>
            </a:r>
            <a:r>
              <a:rPr lang="en-US" sz="2000" dirty="0" err="1">
                <a:solidFill>
                  <a:schemeClr val="bg1"/>
                </a:solidFill>
              </a:rPr>
              <a:t>www.extremetech.com</a:t>
            </a:r>
            <a:r>
              <a:rPr lang="en-US" sz="2000" dirty="0">
                <a:solidFill>
                  <a:schemeClr val="bg1"/>
                </a:solidFill>
              </a:rPr>
              <a:t>/computing</a:t>
            </a:r>
            <a:r>
              <a:rPr lang="en-US" sz="2000" dirty="0" smtClean="0">
                <a:solidFill>
                  <a:schemeClr val="bg1"/>
                </a:solidFill>
              </a:rPr>
              <a:t>/</a:t>
            </a:r>
            <a:endParaRPr lang="en-US" sz="2000" dirty="0">
              <a:solidFill>
                <a:schemeClr val="bg1"/>
              </a:solidFill>
            </a:endParaRPr>
          </a:p>
        </p:txBody>
      </p:sp>
      <p:cxnSp>
        <p:nvCxnSpPr>
          <p:cNvPr id="8" name="Straight Connector 7"/>
          <p:cNvCxnSpPr/>
          <p:nvPr/>
        </p:nvCxnSpPr>
        <p:spPr>
          <a:xfrm flipH="1">
            <a:off x="12528884" y="144379"/>
            <a:ext cx="32085" cy="7207017"/>
          </a:xfrm>
          <a:prstGeom prst="line">
            <a:avLst/>
          </a:prstGeom>
          <a:ln w="57150">
            <a:solidFill>
              <a:srgbClr val="FF0000"/>
            </a:solidFill>
          </a:ln>
        </p:spPr>
        <p:style>
          <a:lnRef idx="2">
            <a:schemeClr val="accent1"/>
          </a:lnRef>
          <a:fillRef idx="0">
            <a:schemeClr val="accent1"/>
          </a:fillRef>
          <a:effectRef idx="1">
            <a:schemeClr val="accent1"/>
          </a:effectRef>
          <a:fontRef idx="minor">
            <a:schemeClr val="tx1"/>
          </a:fontRef>
        </p:style>
      </p:cxnSp>
      <p:sp>
        <p:nvSpPr>
          <p:cNvPr id="12" name="Left Arrow 11"/>
          <p:cNvSpPr/>
          <p:nvPr/>
        </p:nvSpPr>
        <p:spPr>
          <a:xfrm>
            <a:off x="7874000" y="7304"/>
            <a:ext cx="4318000" cy="974830"/>
          </a:xfrm>
          <a:prstGeom prst="leftArrow">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mtClean="0"/>
              <a:t>Pre-2000s</a:t>
            </a:r>
            <a:endParaRPr lang="en-US"/>
          </a:p>
        </p:txBody>
      </p:sp>
      <p:sp>
        <p:nvSpPr>
          <p:cNvPr id="7" name="TextBox 6"/>
          <p:cNvSpPr txBox="1"/>
          <p:nvPr/>
        </p:nvSpPr>
        <p:spPr>
          <a:xfrm>
            <a:off x="6392757" y="3910644"/>
            <a:ext cx="2332567" cy="584775"/>
          </a:xfrm>
          <a:prstGeom prst="rect">
            <a:avLst/>
          </a:prstGeom>
          <a:noFill/>
        </p:spPr>
        <p:txBody>
          <a:bodyPr wrap="square" rtlCol="0">
            <a:spAutoFit/>
          </a:bodyPr>
          <a:lstStyle/>
          <a:p>
            <a:r>
              <a:rPr lang="en-US" sz="3200" b="1" dirty="0" smtClean="0">
                <a:solidFill>
                  <a:srgbClr val="FF0000"/>
                </a:solidFill>
              </a:rPr>
              <a:t>Moore’s Law</a:t>
            </a:r>
            <a:endParaRPr lang="en-US" sz="3200" b="1" dirty="0">
              <a:solidFill>
                <a:srgbClr val="FF0000"/>
              </a:solidFill>
            </a:endParaRPr>
          </a:p>
        </p:txBody>
      </p:sp>
      <p:sp>
        <p:nvSpPr>
          <p:cNvPr id="13" name="TextBox 12"/>
          <p:cNvSpPr txBox="1"/>
          <p:nvPr/>
        </p:nvSpPr>
        <p:spPr>
          <a:xfrm>
            <a:off x="5765163" y="6929625"/>
            <a:ext cx="2016337" cy="584775"/>
          </a:xfrm>
          <a:prstGeom prst="rect">
            <a:avLst/>
          </a:prstGeom>
          <a:noFill/>
        </p:spPr>
        <p:txBody>
          <a:bodyPr wrap="square" rtlCol="0">
            <a:spAutoFit/>
          </a:bodyPr>
          <a:lstStyle/>
          <a:p>
            <a:r>
              <a:rPr lang="en-US" sz="3200" b="1" dirty="0" smtClean="0">
                <a:solidFill>
                  <a:srgbClr val="FF0000"/>
                </a:solidFill>
              </a:rPr>
              <a:t>Clock </a:t>
            </a:r>
            <a:r>
              <a:rPr lang="en-US" sz="3200" b="1" dirty="0" err="1" smtClean="0">
                <a:solidFill>
                  <a:srgbClr val="FF0000"/>
                </a:solidFill>
              </a:rPr>
              <a:t>Freq</a:t>
            </a:r>
            <a:endParaRPr lang="en-US" sz="3200" b="1" dirty="0">
              <a:solidFill>
                <a:srgbClr val="FF0000"/>
              </a:solidFill>
            </a:endParaRPr>
          </a:p>
        </p:txBody>
      </p:sp>
      <p:sp>
        <p:nvSpPr>
          <p:cNvPr id="14" name="TextBox 13"/>
          <p:cNvSpPr txBox="1"/>
          <p:nvPr/>
        </p:nvSpPr>
        <p:spPr>
          <a:xfrm>
            <a:off x="8813534" y="6679624"/>
            <a:ext cx="1390059" cy="584775"/>
          </a:xfrm>
          <a:prstGeom prst="rect">
            <a:avLst/>
          </a:prstGeom>
          <a:noFill/>
        </p:spPr>
        <p:txBody>
          <a:bodyPr wrap="square" rtlCol="0">
            <a:spAutoFit/>
          </a:bodyPr>
          <a:lstStyle/>
          <a:p>
            <a:r>
              <a:rPr lang="en-US" sz="3200" b="1" smtClean="0">
                <a:solidFill>
                  <a:srgbClr val="FF0000"/>
                </a:solidFill>
              </a:rPr>
              <a:t>Power</a:t>
            </a:r>
            <a:endParaRPr lang="en-US" sz="3200" b="1" dirty="0">
              <a:solidFill>
                <a:srgbClr val="FF0000"/>
              </a:solidFill>
            </a:endParaRPr>
          </a:p>
        </p:txBody>
      </p:sp>
      <p:cxnSp>
        <p:nvCxnSpPr>
          <p:cNvPr id="15" name="Straight Arrow Connector 14"/>
          <p:cNvCxnSpPr/>
          <p:nvPr/>
        </p:nvCxnSpPr>
        <p:spPr>
          <a:xfrm>
            <a:off x="7874000" y="4495419"/>
            <a:ext cx="931333" cy="957114"/>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flipV="1">
            <a:off x="6849231" y="6544515"/>
            <a:ext cx="1269153" cy="38511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14" idx="0"/>
          </p:cNvCxnSpPr>
          <p:nvPr/>
        </p:nvCxnSpPr>
        <p:spPr>
          <a:xfrm flipV="1">
            <a:off x="9508564" y="6268843"/>
            <a:ext cx="785157" cy="410781"/>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12725231" y="3062647"/>
            <a:ext cx="1608667" cy="2076295"/>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ight Arrow 31"/>
          <p:cNvSpPr/>
          <p:nvPr/>
        </p:nvSpPr>
        <p:spPr>
          <a:xfrm>
            <a:off x="12725640" y="-259"/>
            <a:ext cx="1822384" cy="978408"/>
          </a:xfrm>
          <a:prstGeom prst="rightArrow">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mtClean="0"/>
              <a:t>Today</a:t>
            </a:r>
            <a:endParaRPr lang="en-US"/>
          </a:p>
        </p:txBody>
      </p:sp>
    </p:spTree>
    <p:extLst>
      <p:ext uri="{BB962C8B-B14F-4D97-AF65-F5344CB8AC3E}">
        <p14:creationId xmlns:p14="http://schemas.microsoft.com/office/powerpoint/2010/main" val="843565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22" presetClass="entr" presetSubtype="2"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animEffect transition="in" filter="wipe(right)">
                                      <p:cBhvr>
                                        <p:cTn id="9" dur="500"/>
                                        <p:tgtEl>
                                          <p:spTgt spid="12"/>
                                        </p:tgtEl>
                                      </p:cBhvr>
                                    </p:animEffect>
                                  </p:childTnLst>
                                </p:cTn>
                              </p:par>
                              <p:par>
                                <p:cTn id="10" presetID="1"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15"/>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27"/>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wipe(left)">
                                      <p:cBhvr>
                                        <p:cTn id="26" dur="500"/>
                                        <p:tgtEl>
                                          <p:spTgt spid="32"/>
                                        </p:tgtEl>
                                      </p:cBhvr>
                                    </p:animEffect>
                                  </p:childTnLst>
                                </p:cTn>
                              </p:par>
                              <p:par>
                                <p:cTn id="27" presetID="22" presetClass="exit" presetSubtype="8" fill="hold" grpId="1" nodeType="withEffect">
                                  <p:stCondLst>
                                    <p:cond delay="0"/>
                                  </p:stCondLst>
                                  <p:childTnLst>
                                    <p:animEffect transition="out" filter="wipe(left)">
                                      <p:cBhvr>
                                        <p:cTn id="28" dur="500"/>
                                        <p:tgtEl>
                                          <p:spTgt spid="12"/>
                                        </p:tgtEl>
                                      </p:cBhvr>
                                    </p:animEffect>
                                    <p:set>
                                      <p:cBhvr>
                                        <p:cTn id="29" dur="1" fill="hold">
                                          <p:stCondLst>
                                            <p:cond delay="499"/>
                                          </p:stCondLst>
                                        </p:cTn>
                                        <p:tgtEl>
                                          <p:spTgt spid="12"/>
                                        </p:tgtEl>
                                        <p:attrNameLst>
                                          <p:attrName>style.visibility</p:attrName>
                                        </p:attrNameLst>
                                      </p:cBhvr>
                                      <p:to>
                                        <p:strVal val="hidden"/>
                                      </p:to>
                                    </p:set>
                                  </p:childTnLst>
                                </p:cTn>
                              </p:par>
                              <p:par>
                                <p:cTn id="30" presetID="1" presetClass="entr" presetSubtype="0" fill="hold" grpId="0" nodeType="withEffect">
                                  <p:stCondLst>
                                    <p:cond delay="0"/>
                                  </p:stCondLst>
                                  <p:childTnLst>
                                    <p:set>
                                      <p:cBhvr>
                                        <p:cTn id="31"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7" grpId="0"/>
      <p:bldP spid="13" grpId="0"/>
      <p:bldP spid="14" grpId="0"/>
      <p:bldP spid="31" grpId="0" animBg="1"/>
      <p:bldP spid="3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smtClean="0"/>
              <a:t>Energy vs. Power</a:t>
            </a:r>
            <a:endParaRPr lang="en-US" dirty="0"/>
          </a:p>
        </p:txBody>
      </p:sp>
      <p:sp>
        <p:nvSpPr>
          <p:cNvPr id="12" name="Text Placeholder 11"/>
          <p:cNvSpPr>
            <a:spLocks noGrp="1"/>
          </p:cNvSpPr>
          <p:nvPr>
            <p:ph type="body" idx="1"/>
          </p:nvPr>
        </p:nvSpPr>
        <p:spPr/>
        <p:txBody>
          <a:bodyPr/>
          <a:lstStyle/>
          <a:p>
            <a:r>
              <a:rPr lang="en-US" sz="3400" dirty="0" smtClean="0">
                <a:ea typeface="Cambria" charset="0"/>
                <a:cs typeface="Cambria" charset="0"/>
              </a:rPr>
              <a:t>Energy</a:t>
            </a:r>
            <a:endParaRPr lang="en-US" sz="3400" dirty="0">
              <a:ea typeface="Cambria" charset="0"/>
              <a:cs typeface="Cambria" charset="0"/>
            </a:endParaRPr>
          </a:p>
        </p:txBody>
      </p:sp>
      <p:sp>
        <p:nvSpPr>
          <p:cNvPr id="14" name="Content Placeholder 13"/>
          <p:cNvSpPr>
            <a:spLocks noGrp="1"/>
          </p:cNvSpPr>
          <p:nvPr>
            <p:ph sz="half" idx="2"/>
          </p:nvPr>
        </p:nvSpPr>
        <p:spPr/>
        <p:txBody>
          <a:bodyPr>
            <a:normAutofit/>
          </a:bodyPr>
          <a:lstStyle/>
          <a:p>
            <a:r>
              <a:rPr lang="en-US" sz="3400" dirty="0" smtClean="0">
                <a:ea typeface="Cambria" charset="0"/>
                <a:cs typeface="Cambria" charset="0"/>
              </a:rPr>
              <a:t>Units: Joules</a:t>
            </a:r>
          </a:p>
          <a:p>
            <a:r>
              <a:rPr lang="en-US" sz="3400" dirty="0" smtClean="0">
                <a:ea typeface="Cambria" charset="0"/>
                <a:cs typeface="Cambria" charset="0"/>
              </a:rPr>
              <a:t>Total work done</a:t>
            </a:r>
          </a:p>
          <a:p>
            <a:r>
              <a:rPr lang="en-US" sz="3400" dirty="0" smtClean="0">
                <a:ea typeface="Cambria" charset="0"/>
                <a:cs typeface="Cambria" charset="0"/>
              </a:rPr>
              <a:t>Monthly bill from electric company (e.g., $.11/kWh) – “power bill”</a:t>
            </a:r>
            <a:endParaRPr lang="en-US" sz="3400" dirty="0">
              <a:ea typeface="Cambria" charset="0"/>
              <a:cs typeface="Cambria" charset="0"/>
            </a:endParaRPr>
          </a:p>
        </p:txBody>
      </p:sp>
      <p:sp>
        <p:nvSpPr>
          <p:cNvPr id="15" name="Text Placeholder 14"/>
          <p:cNvSpPr>
            <a:spLocks noGrp="1"/>
          </p:cNvSpPr>
          <p:nvPr>
            <p:ph type="body" sz="quarter" idx="3"/>
          </p:nvPr>
        </p:nvSpPr>
        <p:spPr/>
        <p:txBody>
          <a:bodyPr/>
          <a:lstStyle/>
          <a:p>
            <a:r>
              <a:rPr lang="en-US" sz="3400" dirty="0" smtClean="0">
                <a:ea typeface="Cambria" charset="0"/>
                <a:cs typeface="Cambria" charset="0"/>
              </a:rPr>
              <a:t>Power</a:t>
            </a:r>
            <a:endParaRPr lang="en-US" sz="3400" dirty="0">
              <a:ea typeface="Cambria" charset="0"/>
              <a:cs typeface="Cambria" charset="0"/>
            </a:endParaRPr>
          </a:p>
        </p:txBody>
      </p:sp>
      <p:sp>
        <p:nvSpPr>
          <p:cNvPr id="16" name="Content Placeholder 15"/>
          <p:cNvSpPr>
            <a:spLocks noGrp="1"/>
          </p:cNvSpPr>
          <p:nvPr>
            <p:ph sz="quarter" idx="4"/>
          </p:nvPr>
        </p:nvSpPr>
        <p:spPr/>
        <p:txBody>
          <a:bodyPr>
            <a:normAutofit/>
          </a:bodyPr>
          <a:lstStyle/>
          <a:p>
            <a:r>
              <a:rPr lang="en-US" sz="3400" dirty="0" smtClean="0">
                <a:ea typeface="Cambria" charset="0"/>
                <a:cs typeface="Cambria" charset="0"/>
              </a:rPr>
              <a:t>Units: Joules/s, Watts</a:t>
            </a:r>
          </a:p>
          <a:p>
            <a:r>
              <a:rPr lang="en-US" sz="3400" dirty="0" smtClean="0">
                <a:ea typeface="Cambria" charset="0"/>
                <a:cs typeface="Cambria" charset="0"/>
              </a:rPr>
              <a:t>Rate of energy usage</a:t>
            </a: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FEC309"/>
                </a:solidFill>
              </a:rPr>
              <a:t>7</a:t>
            </a:fld>
            <a:endParaRPr lang="en-US" dirty="0">
              <a:solidFill>
                <a:srgbClr val="FEC309"/>
              </a:solidFill>
            </a:endParaRPr>
          </a:p>
        </p:txBody>
      </p:sp>
      <p:graphicFrame>
        <p:nvGraphicFramePr>
          <p:cNvPr id="17" name="Object 16"/>
          <p:cNvGraphicFramePr>
            <a:graphicFrameLocks noChangeAspect="1"/>
          </p:cNvGraphicFramePr>
          <p:nvPr>
            <p:extLst>
              <p:ext uri="{D42A27DB-BD31-4B8C-83A1-F6EECF244321}">
                <p14:modId xmlns:p14="http://schemas.microsoft.com/office/powerpoint/2010/main" val="2002868392"/>
              </p:ext>
            </p:extLst>
          </p:nvPr>
        </p:nvGraphicFramePr>
        <p:xfrm>
          <a:off x="787180" y="5753100"/>
          <a:ext cx="4135655" cy="574535"/>
        </p:xfrm>
        <a:graphic>
          <a:graphicData uri="http://schemas.openxmlformats.org/presentationml/2006/ole">
            <mc:AlternateContent xmlns:mc="http://schemas.openxmlformats.org/markup-compatibility/2006">
              <mc:Choice xmlns:v="urn:schemas-microsoft-com:vml" Requires="v">
                <p:oleObj spid="_x0000_s2686" name="Equation" r:id="rId4" imgW="1371600" imgH="190500" progId="Equation.3">
                  <p:embed/>
                </p:oleObj>
              </mc:Choice>
              <mc:Fallback>
                <p:oleObj name="Equation" r:id="rId4" imgW="1371600" imgH="190500" progId="Equation.3">
                  <p:embed/>
                  <p:pic>
                    <p:nvPicPr>
                      <p:cNvPr id="0" name=""/>
                      <p:cNvPicPr/>
                      <p:nvPr/>
                    </p:nvPicPr>
                    <p:blipFill>
                      <a:blip r:embed="rId5"/>
                      <a:stretch>
                        <a:fillRect/>
                      </a:stretch>
                    </p:blipFill>
                    <p:spPr>
                      <a:xfrm>
                        <a:off x="787180" y="5753100"/>
                        <a:ext cx="4135655" cy="574535"/>
                      </a:xfrm>
                      <a:prstGeom prst="rect">
                        <a:avLst/>
                      </a:prstGeom>
                    </p:spPr>
                  </p:pic>
                </p:oleObj>
              </mc:Fallback>
            </mc:AlternateContent>
          </a:graphicData>
        </a:graphic>
      </p:graphicFrame>
      <p:graphicFrame>
        <p:nvGraphicFramePr>
          <p:cNvPr id="19" name="Object 18"/>
          <p:cNvGraphicFramePr>
            <a:graphicFrameLocks noChangeAspect="1"/>
          </p:cNvGraphicFramePr>
          <p:nvPr>
            <p:extLst>
              <p:ext uri="{D42A27DB-BD31-4B8C-83A1-F6EECF244321}">
                <p14:modId xmlns:p14="http://schemas.microsoft.com/office/powerpoint/2010/main" val="32897411"/>
              </p:ext>
            </p:extLst>
          </p:nvPr>
        </p:nvGraphicFramePr>
        <p:xfrm>
          <a:off x="7502220" y="5368381"/>
          <a:ext cx="3082972" cy="1144715"/>
        </p:xfrm>
        <a:graphic>
          <a:graphicData uri="http://schemas.openxmlformats.org/presentationml/2006/ole">
            <mc:AlternateContent xmlns:mc="http://schemas.openxmlformats.org/markup-compatibility/2006">
              <mc:Choice xmlns:v="urn:schemas-microsoft-com:vml" Requires="v">
                <p:oleObj spid="_x0000_s2687" name="Equation" r:id="rId6" imgW="1066800" imgH="393700" progId="Equation.3">
                  <p:embed/>
                </p:oleObj>
              </mc:Choice>
              <mc:Fallback>
                <p:oleObj name="Equation" r:id="rId6" imgW="1066800" imgH="393700" progId="Equation.3">
                  <p:embed/>
                  <p:pic>
                    <p:nvPicPr>
                      <p:cNvPr id="0" name=""/>
                      <p:cNvPicPr/>
                      <p:nvPr/>
                    </p:nvPicPr>
                    <p:blipFill>
                      <a:blip r:embed="rId7"/>
                      <a:stretch>
                        <a:fillRect/>
                      </a:stretch>
                    </p:blipFill>
                    <p:spPr>
                      <a:xfrm>
                        <a:off x="7502220" y="5368381"/>
                        <a:ext cx="3082972" cy="1144715"/>
                      </a:xfrm>
                      <a:prstGeom prst="rect">
                        <a:avLst/>
                      </a:prstGeom>
                    </p:spPr>
                  </p:pic>
                </p:oleObj>
              </mc:Fallback>
            </mc:AlternateContent>
          </a:graphicData>
        </a:graphic>
      </p:graphicFrame>
    </p:spTree>
    <p:extLst>
      <p:ext uri="{BB962C8B-B14F-4D97-AF65-F5344CB8AC3E}">
        <p14:creationId xmlns:p14="http://schemas.microsoft.com/office/powerpoint/2010/main" val="32665427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p:cNvSpPr/>
          <p:nvPr/>
        </p:nvSpPr>
        <p:spPr>
          <a:xfrm>
            <a:off x="7437119" y="7709446"/>
            <a:ext cx="6461761" cy="304452"/>
          </a:xfrm>
          <a:prstGeom prst="rect">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0" name="Picture 39" descr="Linpack.png"/>
          <p:cNvPicPr>
            <a:picLocks noChangeAspect="1"/>
          </p:cNvPicPr>
          <p:nvPr/>
        </p:nvPicPr>
        <p:blipFill rotWithShape="1">
          <a:blip r:embed="rId3">
            <a:extLst>
              <a:ext uri="{28A0092B-C50C-407E-A947-70E740481C1C}">
                <a14:useLocalDpi xmlns:a14="http://schemas.microsoft.com/office/drawing/2010/main" val="0"/>
              </a:ext>
            </a:extLst>
          </a:blip>
          <a:srcRect t="9604"/>
          <a:stretch/>
        </p:blipFill>
        <p:spPr>
          <a:xfrm>
            <a:off x="7620000" y="1786778"/>
            <a:ext cx="6134966" cy="5562600"/>
          </a:xfrm>
          <a:prstGeom prst="rect">
            <a:avLst/>
          </a:prstGeom>
        </p:spPr>
      </p:pic>
      <p:sp>
        <p:nvSpPr>
          <p:cNvPr id="2" name="Title 1"/>
          <p:cNvSpPr>
            <a:spLocks noGrp="1"/>
          </p:cNvSpPr>
          <p:nvPr>
            <p:ph type="title"/>
          </p:nvPr>
        </p:nvSpPr>
        <p:spPr/>
        <p:txBody>
          <a:bodyPr>
            <a:noAutofit/>
          </a:bodyPr>
          <a:lstStyle/>
          <a:p>
            <a:pPr algn="l"/>
            <a:r>
              <a:rPr lang="en-US" dirty="0"/>
              <a:t>CPU Power Usage Varies Over Time</a:t>
            </a:r>
          </a:p>
        </p:txBody>
      </p:sp>
      <p:sp>
        <p:nvSpPr>
          <p:cNvPr id="3" name="Content Placeholder 2"/>
          <p:cNvSpPr>
            <a:spLocks noGrp="1"/>
          </p:cNvSpPr>
          <p:nvPr>
            <p:ph sz="half" idx="1"/>
          </p:nvPr>
        </p:nvSpPr>
        <p:spPr/>
        <p:txBody>
          <a:bodyPr>
            <a:normAutofit/>
          </a:bodyPr>
          <a:lstStyle/>
          <a:p>
            <a:r>
              <a:rPr lang="en-US" sz="4000" dirty="0">
                <a:ea typeface="Cambria" charset="0"/>
                <a:cs typeface="Cambria" charset="0"/>
              </a:rPr>
              <a:t>Base power usage for idle state</a:t>
            </a:r>
          </a:p>
          <a:p>
            <a:r>
              <a:rPr lang="en-US" sz="4000" dirty="0">
                <a:ea typeface="Cambria" charset="0"/>
                <a:cs typeface="Cambria" charset="0"/>
              </a:rPr>
              <a:t>When more HW components are engaged (cache, vector units, etc.), power rises</a:t>
            </a:r>
          </a:p>
          <a:p>
            <a:r>
              <a:rPr lang="en-US" sz="4000" dirty="0">
                <a:ea typeface="Cambria" charset="0"/>
                <a:cs typeface="Cambria" charset="0"/>
              </a:rPr>
              <a:t>Energy usage would be the area under this power curve </a:t>
            </a:r>
          </a:p>
        </p:txBody>
      </p:sp>
      <p:sp>
        <p:nvSpPr>
          <p:cNvPr id="4" name="Content Placeholder 3"/>
          <p:cNvSpPr>
            <a:spLocks noGrp="1"/>
          </p:cNvSpPr>
          <p:nvPr>
            <p:ph sz="half" idx="2"/>
          </p:nvPr>
        </p:nvSpPr>
        <p:spPr/>
        <p:txBody>
          <a:bodyPr>
            <a:normAutofit/>
          </a:bodyPr>
          <a:lstStyle/>
          <a:p>
            <a:endParaRPr lang="en-US" dirty="0"/>
          </a:p>
        </p:txBody>
      </p:sp>
      <p:sp>
        <p:nvSpPr>
          <p:cNvPr id="5" name="Slide Number Placeholder 4"/>
          <p:cNvSpPr>
            <a:spLocks noGrp="1"/>
          </p:cNvSpPr>
          <p:nvPr>
            <p:ph type="sldNum" sz="quarter" idx="12"/>
          </p:nvPr>
        </p:nvSpPr>
        <p:spPr>
          <a:xfrm>
            <a:off x="10485120" y="7739915"/>
            <a:ext cx="3413760" cy="438150"/>
          </a:xfrm>
        </p:spPr>
        <p:txBody>
          <a:bodyPr/>
          <a:lstStyle/>
          <a:p>
            <a:fld id="{2066355A-084C-D24E-9AD2-7E4FC41EA627}" type="slidenum">
              <a:rPr lang="en-US" smtClean="0">
                <a:solidFill>
                  <a:srgbClr val="FEC309"/>
                </a:solidFill>
              </a:rPr>
              <a:t>8</a:t>
            </a:fld>
            <a:endParaRPr lang="en-US" dirty="0">
              <a:solidFill>
                <a:srgbClr val="FEC309"/>
              </a:solidFill>
            </a:endParaRPr>
          </a:p>
        </p:txBody>
      </p:sp>
      <p:sp>
        <p:nvSpPr>
          <p:cNvPr id="41" name="TextBox 40"/>
          <p:cNvSpPr txBox="1"/>
          <p:nvPr/>
        </p:nvSpPr>
        <p:spPr>
          <a:xfrm>
            <a:off x="7193279" y="7070600"/>
            <a:ext cx="6955858" cy="984885"/>
          </a:xfrm>
          <a:prstGeom prst="rect">
            <a:avLst/>
          </a:prstGeom>
          <a:noFill/>
        </p:spPr>
        <p:txBody>
          <a:bodyPr wrap="square" rtlCol="0">
            <a:spAutoFit/>
          </a:bodyPr>
          <a:lstStyle/>
          <a:p>
            <a:pPr algn="ctr"/>
            <a:r>
              <a:rPr lang="en-US" sz="2900" dirty="0" smtClean="0">
                <a:ea typeface="Cambria" charset="0"/>
                <a:cs typeface="Cambria" charset="0"/>
              </a:rPr>
              <a:t>Computationally-intensive HPC benchmark (</a:t>
            </a:r>
            <a:r>
              <a:rPr lang="en-US" sz="2900" dirty="0" err="1" smtClean="0">
                <a:ea typeface="Cambria" charset="0"/>
                <a:cs typeface="Cambria" charset="0"/>
              </a:rPr>
              <a:t>Linpack</a:t>
            </a:r>
            <a:r>
              <a:rPr lang="en-US" sz="2900" dirty="0" smtClean="0">
                <a:ea typeface="Cambria" charset="0"/>
                <a:cs typeface="Cambria" charset="0"/>
              </a:rPr>
              <a:t>) running on small cluster</a:t>
            </a:r>
            <a:endParaRPr lang="en-US" sz="2900" dirty="0">
              <a:ea typeface="Cambria" charset="0"/>
              <a:cs typeface="Cambria" charset="0"/>
            </a:endParaRPr>
          </a:p>
        </p:txBody>
      </p:sp>
      <p:cxnSp>
        <p:nvCxnSpPr>
          <p:cNvPr id="42" name="Straight Connector 41"/>
          <p:cNvCxnSpPr/>
          <p:nvPr/>
        </p:nvCxnSpPr>
        <p:spPr>
          <a:xfrm flipV="1">
            <a:off x="8382000" y="5063378"/>
            <a:ext cx="304800" cy="5334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flipV="1">
            <a:off x="8382000" y="5063378"/>
            <a:ext cx="762000" cy="1371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flipV="1">
            <a:off x="8763000" y="5139578"/>
            <a:ext cx="762000" cy="1371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flipV="1">
            <a:off x="9220200" y="2472578"/>
            <a:ext cx="2286000" cy="4114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flipV="1">
            <a:off x="9753600" y="2472578"/>
            <a:ext cx="1295400" cy="22860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flipV="1">
            <a:off x="9829800" y="2472578"/>
            <a:ext cx="762000" cy="1371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flipV="1">
            <a:off x="9906000" y="2472578"/>
            <a:ext cx="304800" cy="5334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flipV="1">
            <a:off x="9677400" y="2472578"/>
            <a:ext cx="2286000" cy="4114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flipV="1">
            <a:off x="10210800" y="3386978"/>
            <a:ext cx="1752600" cy="32004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flipV="1">
            <a:off x="10668000" y="4072778"/>
            <a:ext cx="1371600" cy="2514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flipV="1">
            <a:off x="11201400" y="4987178"/>
            <a:ext cx="762000" cy="1447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flipV="1">
            <a:off x="11582400" y="5063378"/>
            <a:ext cx="762000" cy="1447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flipV="1">
            <a:off x="12039600" y="5063378"/>
            <a:ext cx="762000" cy="1447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flipV="1">
            <a:off x="12496800" y="5063378"/>
            <a:ext cx="762000" cy="1447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flipV="1">
            <a:off x="12877800" y="5520578"/>
            <a:ext cx="533400" cy="9906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flipV="1">
            <a:off x="13335000" y="6206378"/>
            <a:ext cx="152400" cy="30480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503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7"/>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5640</TotalTime>
  <Words>4368</Words>
  <Application>Microsoft Macintosh PowerPoint</Application>
  <PresentationFormat>Custom</PresentationFormat>
  <Paragraphs>628</Paragraphs>
  <Slides>53</Slides>
  <Notes>37</Notes>
  <HiddenSlides>2</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53</vt:i4>
      </vt:variant>
    </vt:vector>
  </HeadingPairs>
  <TitlesOfParts>
    <vt:vector size="60" baseType="lpstr">
      <vt:lpstr>Arial</vt:lpstr>
      <vt:lpstr>Calibri</vt:lpstr>
      <vt:lpstr>Cambria</vt:lpstr>
      <vt:lpstr>Cambria Math</vt:lpstr>
      <vt:lpstr>Wingdings</vt:lpstr>
      <vt:lpstr>Office Theme</vt:lpstr>
      <vt:lpstr>Equation</vt:lpstr>
      <vt:lpstr>Exploring Tradeoffs Between Power and Performance for a Scientific Visualization Algorithm</vt:lpstr>
      <vt:lpstr>Overview </vt:lpstr>
      <vt:lpstr>Outline </vt:lpstr>
      <vt:lpstr>High-Performance Computing</vt:lpstr>
      <vt:lpstr>Large Supercomputers</vt:lpstr>
      <vt:lpstr>Power Costs </vt:lpstr>
      <vt:lpstr>Power Problem</vt:lpstr>
      <vt:lpstr>Energy vs. Power</vt:lpstr>
      <vt:lpstr>CPU Power Usage Varies Over Time</vt:lpstr>
      <vt:lpstr>Save Energy/Power?</vt:lpstr>
      <vt:lpstr>Increasing Throughput</vt:lpstr>
      <vt:lpstr>Department of Energy Perspectives on Exascale Challenges</vt:lpstr>
      <vt:lpstr>Power on Future HPC Systems</vt:lpstr>
      <vt:lpstr>Last two years…</vt:lpstr>
      <vt:lpstr>Isosurfacing</vt:lpstr>
      <vt:lpstr>Isosurfacing Workload &amp; Power</vt:lpstr>
      <vt:lpstr>Outline </vt:lpstr>
      <vt:lpstr>Power Saving Technique: Reduce CPU Clock Frequency</vt:lpstr>
      <vt:lpstr>Data-Intensive Applications</vt:lpstr>
      <vt:lpstr>Benchmark Tests</vt:lpstr>
      <vt:lpstr>Research Questions</vt:lpstr>
      <vt:lpstr>Outline </vt:lpstr>
      <vt:lpstr>Factors Studied</vt:lpstr>
      <vt:lpstr>Factors Studied</vt:lpstr>
      <vt:lpstr>Factors Studied</vt:lpstr>
      <vt:lpstr>Factors Studied</vt:lpstr>
      <vt:lpstr>Factors Studied</vt:lpstr>
      <vt:lpstr>Methodology</vt:lpstr>
      <vt:lpstr>Performance Metrics</vt:lpstr>
      <vt:lpstr>Outline </vt:lpstr>
      <vt:lpstr>General Notation &amp; Relationships </vt:lpstr>
      <vt:lpstr>Phase 1 Results: Vary CPU Frequency</vt:lpstr>
      <vt:lpstr>Phase 2 Changes</vt:lpstr>
      <vt:lpstr>Phase 2 Results: Vary Data Set</vt:lpstr>
      <vt:lpstr>Phase 2 Results: Vary Data Set</vt:lpstr>
      <vt:lpstr>Phase 3 Changes</vt:lpstr>
      <vt:lpstr>Parallel Model Differences</vt:lpstr>
      <vt:lpstr>Phase 3 Results: Vary Programming Model</vt:lpstr>
      <vt:lpstr>Phase 3 Results: Vary Programming Model</vt:lpstr>
      <vt:lpstr>Phase 4 Changes</vt:lpstr>
      <vt:lpstr>Phase 4 Results: Vary Concurrency</vt:lpstr>
      <vt:lpstr>Phase 5 Changes</vt:lpstr>
      <vt:lpstr>Algorithm Implementation Differences</vt:lpstr>
      <vt:lpstr>Phase 5 Results: Vary Algorithm Implementation</vt:lpstr>
      <vt:lpstr>Phase 6 Changes</vt:lpstr>
      <vt:lpstr>Decoupled Clock Frequency</vt:lpstr>
      <vt:lpstr>Phase 6 Results: Vary Hardware Architecture</vt:lpstr>
      <vt:lpstr>Outline </vt:lpstr>
      <vt:lpstr>Study Takeaways</vt:lpstr>
      <vt:lpstr>Future Work</vt:lpstr>
      <vt:lpstr>Exploring Tradeoffs Between Power and Performance for a Scientific Visualization Algorithm</vt:lpstr>
      <vt:lpstr>Phase 4 Results: Vary Concurrency*</vt:lpstr>
      <vt:lpstr>Power Problem*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Stephanie Labasan</cp:lastModifiedBy>
  <cp:revision>1132</cp:revision>
  <dcterms:created xsi:type="dcterms:W3CDTF">2010-04-12T23:12:02Z</dcterms:created>
  <dcterms:modified xsi:type="dcterms:W3CDTF">2015-11-23T19:36:32Z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